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91" r:id="rId3"/>
    <p:sldId id="290" r:id="rId4"/>
    <p:sldId id="295" r:id="rId5"/>
    <p:sldId id="286" r:id="rId6"/>
    <p:sldId id="258" r:id="rId7"/>
    <p:sldId id="265" r:id="rId8"/>
    <p:sldId id="281" r:id="rId9"/>
    <p:sldId id="297" r:id="rId10"/>
    <p:sldId id="267" r:id="rId11"/>
    <p:sldId id="273" r:id="rId12"/>
    <p:sldId id="274" r:id="rId13"/>
    <p:sldId id="275" r:id="rId14"/>
    <p:sldId id="276" r:id="rId15"/>
    <p:sldId id="277" r:id="rId16"/>
    <p:sldId id="278" r:id="rId17"/>
    <p:sldId id="292" r:id="rId18"/>
    <p:sldId id="279" r:id="rId19"/>
    <p:sldId id="285" r:id="rId20"/>
    <p:sldId id="284" r:id="rId21"/>
    <p:sldId id="282" r:id="rId22"/>
    <p:sldId id="298" r:id="rId23"/>
    <p:sldId id="299" r:id="rId24"/>
    <p:sldId id="300" r:id="rId25"/>
    <p:sldId id="301" r:id="rId26"/>
    <p:sldId id="283" r:id="rId27"/>
    <p:sldId id="280" r:id="rId28"/>
    <p:sldId id="293" r:id="rId29"/>
    <p:sldId id="261" r:id="rId30"/>
  </p:sldIdLst>
  <p:sldSz cx="9144000" cy="5143500" type="screen16x9"/>
  <p:notesSz cx="9144000" cy="6858000"/>
  <p:embeddedFontLst>
    <p:embeddedFont>
      <p:font typeface="Calibri" panose="020F0502020204030204" pitchFamily="34" charset="0"/>
      <p:regular r:id="rId32"/>
      <p:bold r:id="rId33"/>
      <p:italic r:id="rId34"/>
      <p:boldItalic r:id="rId35"/>
    </p:embeddedFont>
    <p:embeddedFont>
      <p:font typeface="EB Garamond" panose="00000500000000000000" pitchFamily="2" charset="0"/>
      <p:regular r:id="rId36"/>
      <p:bold r:id="rId37"/>
      <p:italic r:id="rId38"/>
      <p:boldItalic r:id="rId39"/>
    </p:embeddedFont>
    <p:embeddedFont>
      <p:font typeface="EB Garamond SemiBold" panose="00000700000000000000" pitchFamily="2" charset="0"/>
      <p:regular r:id="rId40"/>
      <p:bold r:id="rId41"/>
      <p:italic r:id="rId42"/>
      <p:boldItalic r:id="rId43"/>
    </p:embeddedFont>
    <p:embeddedFont>
      <p:font typeface="Lato" panose="020F0502020204030203" pitchFamily="34" charset="0"/>
      <p:regular r:id="rId44"/>
      <p:bold r:id="rId45"/>
      <p:italic r:id="rId46"/>
      <p:boldItalic r:id="rId47"/>
    </p:embeddedFont>
    <p:embeddedFont>
      <p:font typeface="Montserrat" panose="00000500000000000000" pitchFamily="2" charset="0"/>
      <p:regular r:id="rId48"/>
      <p:bold r:id="rId49"/>
      <p:italic r:id="rId50"/>
      <p:boldItalic r:id="rId51"/>
    </p:embeddedFont>
    <p:embeddedFont>
      <p:font typeface="Montserrat SemiBold" panose="000007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4"/>
    <p:restoredTop sz="94966"/>
  </p:normalViewPr>
  <p:slideViewPr>
    <p:cSldViewPr snapToGrid="0">
      <p:cViewPr varScale="1">
        <p:scale>
          <a:sx n="131" d="100"/>
          <a:sy n="131" d="100"/>
        </p:scale>
        <p:origin x="1026" y="9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Through Christ’s infinite grace and by the power of the Holy Spirit, we are free to embark on a path of joyful obedience to God’s calling on our lives.</a:t>
            </a:r>
          </a:p>
          <a:p>
            <a:pPr marL="158750" indent="0">
              <a:buFontTx/>
              <a:buNone/>
            </a:pPr>
            <a:r>
              <a:rPr lang="en-US" sz="1400" b="0" i="0" u="none" strike="noStrike" cap="none">
                <a:solidFill>
                  <a:srgbClr val="000000"/>
                </a:solidFill>
                <a:effectLst/>
                <a:latin typeface="Arial"/>
                <a:ea typeface="Arial"/>
                <a:cs typeface="Arial"/>
                <a:sym typeface="Arial"/>
              </a:rPr>
              <a:t>Fortunately, we walk together as Jesus’ disciples. And in doing so we challenge one another to give our hearts, minds, souls, and bodies to the endeavor of growing in the faith. Every Global Methodist church calls all its members – from the very young to the very old – to participate in classes to study Scripture, to learn about the richness of the Christian faith, and how to winsomely share it with others. </a:t>
            </a:r>
            <a:endParaRPr sz="1400"/>
          </a:p>
        </p:txBody>
      </p:sp>
    </p:spTree>
    <p:extLst>
      <p:ext uri="{BB962C8B-B14F-4D97-AF65-F5344CB8AC3E}">
        <p14:creationId xmlns:p14="http://schemas.microsoft.com/office/powerpoint/2010/main" val="2395808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3244995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extLst>
      <p:ext uri="{BB962C8B-B14F-4D97-AF65-F5344CB8AC3E}">
        <p14:creationId xmlns:p14="http://schemas.microsoft.com/office/powerpoint/2010/main" val="383608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3450390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dirty="0"/>
          </a:p>
        </p:txBody>
      </p:sp>
    </p:spTree>
    <p:extLst>
      <p:ext uri="{BB962C8B-B14F-4D97-AF65-F5344CB8AC3E}">
        <p14:creationId xmlns:p14="http://schemas.microsoft.com/office/powerpoint/2010/main" val="3820315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1727249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dirty="0"/>
          </a:p>
        </p:txBody>
      </p:sp>
    </p:spTree>
    <p:extLst>
      <p:ext uri="{BB962C8B-B14F-4D97-AF65-F5344CB8AC3E}">
        <p14:creationId xmlns:p14="http://schemas.microsoft.com/office/powerpoint/2010/main" val="1490045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4144343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The Global Methodist Church work to assist in the formation of new congregations for people who want to leave their local UM church in order to plant a local GM church.</a:t>
            </a:r>
          </a:p>
          <a:p>
            <a:pPr marL="158750" indent="0">
              <a:buFontTx/>
              <a:buNone/>
            </a:pPr>
            <a:r>
              <a:rPr lang="en-US" sz="1400" b="0" i="0" u="none" strike="noStrike" cap="none">
                <a:solidFill>
                  <a:srgbClr val="000000"/>
                </a:solidFill>
                <a:effectLst/>
                <a:latin typeface="Arial"/>
                <a:ea typeface="Arial"/>
                <a:cs typeface="Arial"/>
                <a:sym typeface="Arial"/>
              </a:rPr>
              <a:t>We strongly encourage pastors and lay people who want to join the Global Methodist Church to visit </a:t>
            </a:r>
            <a:r>
              <a:rPr lang="en-US" sz="1400" b="0" i="0" u="none" strike="noStrike" cap="none" err="1">
                <a:solidFill>
                  <a:srgbClr val="000000"/>
                </a:solidFill>
                <a:effectLst/>
                <a:latin typeface="Arial"/>
                <a:ea typeface="Arial"/>
                <a:cs typeface="Arial"/>
                <a:sym typeface="Arial"/>
              </a:rPr>
              <a:t>globalmethodist.org</a:t>
            </a:r>
            <a:r>
              <a:rPr lang="en-US" sz="1400" b="0" i="0" u="none" strike="noStrike" cap="none">
                <a:solidFill>
                  <a:srgbClr val="000000"/>
                </a:solidFill>
                <a:effectLst/>
                <a:latin typeface="Arial"/>
                <a:ea typeface="Arial"/>
                <a:cs typeface="Arial"/>
                <a:sym typeface="Arial"/>
              </a:rPr>
              <a:t> to learn the actions necessary to become a member congregation. Pastors and lay leaders should also familiarize themselves with the Global Methodist Church’s </a:t>
            </a:r>
            <a:r>
              <a:rPr lang="en-US" sz="1400" b="0" i="1" u="none" strike="noStrike" cap="none">
                <a:solidFill>
                  <a:srgbClr val="000000"/>
                </a:solidFill>
                <a:effectLst/>
                <a:latin typeface="Arial"/>
                <a:ea typeface="Arial"/>
                <a:cs typeface="Arial"/>
                <a:sym typeface="Arial"/>
              </a:rPr>
              <a:t>Transitional Book of Doctrines and Discipline</a:t>
            </a:r>
            <a:r>
              <a:rPr lang="en-US" sz="1400" b="0" i="0" u="none" strike="noStrike" cap="none">
                <a:solidFill>
                  <a:srgbClr val="000000"/>
                </a:solidFill>
                <a:effectLst/>
                <a:latin typeface="Arial"/>
                <a:ea typeface="Arial"/>
                <a:cs typeface="Arial"/>
                <a:sym typeface="Arial"/>
              </a:rPr>
              <a:t>, giving particular attention to Part Three. The book can be found online and downloaded by visiting </a:t>
            </a:r>
            <a:r>
              <a:rPr lang="en-US" sz="1400" b="0" i="0" u="none" strike="noStrike" cap="none" err="1">
                <a:solidFill>
                  <a:srgbClr val="000000"/>
                </a:solidFill>
                <a:effectLst/>
                <a:latin typeface="Arial"/>
                <a:ea typeface="Arial"/>
                <a:cs typeface="Arial"/>
                <a:sym typeface="Arial"/>
              </a:rPr>
              <a:t>globalmethodist.org</a:t>
            </a:r>
            <a:r>
              <a:rPr lang="en-US" sz="1400" b="0" i="0" u="none" strike="noStrike" cap="none">
                <a:solidFill>
                  <a:srgbClr val="000000"/>
                </a:solidFill>
                <a:effectLst/>
                <a:latin typeface="Arial"/>
                <a:ea typeface="Arial"/>
                <a:cs typeface="Arial"/>
                <a:sym typeface="Arial"/>
              </a:rPr>
              <a:t>/what-we-believe/</a:t>
            </a:r>
            <a:r>
              <a:rPr lang="en-US" sz="1100" b="0" i="0" u="none" strike="noStrike" cap="none">
                <a:solidFill>
                  <a:srgbClr val="000000"/>
                </a:solidFill>
                <a:effectLst/>
                <a:latin typeface="Arial"/>
                <a:ea typeface="Arial"/>
                <a:cs typeface="Arial"/>
                <a:sym typeface="Arial"/>
              </a:rPr>
              <a:t>.</a:t>
            </a:r>
            <a:r>
              <a:rPr lang="en-US">
                <a:effectLst/>
              </a:rPr>
              <a:t> </a:t>
            </a:r>
            <a:endParaRPr/>
          </a:p>
        </p:txBody>
      </p:sp>
    </p:spTree>
    <p:extLst>
      <p:ext uri="{BB962C8B-B14F-4D97-AF65-F5344CB8AC3E}">
        <p14:creationId xmlns:p14="http://schemas.microsoft.com/office/powerpoint/2010/main" val="2127649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400" b="0" i="0" u="none" strike="noStrike" cap="none">
                <a:solidFill>
                  <a:srgbClr val="000000"/>
                </a:solidFill>
                <a:effectLst/>
                <a:latin typeface="Arial"/>
                <a:ea typeface="Arial"/>
                <a:cs typeface="Arial"/>
                <a:sym typeface="Arial"/>
              </a:rPr>
              <a:t>The Church is creating pathways for people to join as associate members of local GM churches in other communities while they discern their options for forming a congregation in their own community.</a:t>
            </a:r>
          </a:p>
          <a:p>
            <a:pPr marL="158750" indent="0">
              <a:buFontTx/>
              <a:buNone/>
            </a:pPr>
            <a:endParaRPr/>
          </a:p>
        </p:txBody>
      </p:sp>
    </p:spTree>
    <p:extLst>
      <p:ext uri="{BB962C8B-B14F-4D97-AF65-F5344CB8AC3E}">
        <p14:creationId xmlns:p14="http://schemas.microsoft.com/office/powerpoint/2010/main" val="145651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Worship -- </a:t>
            </a:r>
            <a:r>
              <a:rPr lang="en-US" sz="1400" b="0" i="0" u="none" strike="noStrike" cap="none">
                <a:solidFill>
                  <a:srgbClr val="000000"/>
                </a:solidFill>
                <a:effectLst/>
                <a:latin typeface="Arial"/>
                <a:ea typeface="Arial"/>
                <a:cs typeface="Arial"/>
                <a:sym typeface="Arial"/>
              </a:rPr>
              <a:t>surrender to and be fully devoted to one God—the Father, the Son, and the Holy Spirit. We are passionate about what is important to God.</a:t>
            </a:r>
          </a:p>
          <a:p>
            <a:pPr marL="0" lvl="0" indent="0" algn="l" rtl="0">
              <a:spcBef>
                <a:spcPts val="0"/>
              </a:spcBef>
              <a:spcAft>
                <a:spcPts val="0"/>
              </a:spcAft>
              <a:buNone/>
            </a:pPr>
            <a:endParaRPr lang="en-US" sz="14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en-US" sz="1400" b="0" i="0" u="none" strike="noStrike" cap="none">
                <a:solidFill>
                  <a:srgbClr val="000000"/>
                </a:solidFill>
                <a:effectLst/>
                <a:latin typeface="Arial"/>
                <a:cs typeface="Arial"/>
                <a:sym typeface="Arial"/>
              </a:rPr>
              <a:t>Love -- </a:t>
            </a:r>
            <a:r>
              <a:rPr lang="en-US" sz="1400" b="0" i="0" u="none" strike="noStrike" cap="none">
                <a:solidFill>
                  <a:srgbClr val="000000"/>
                </a:solidFill>
                <a:effectLst/>
                <a:latin typeface="Arial"/>
                <a:ea typeface="Arial"/>
                <a:cs typeface="Arial"/>
                <a:sym typeface="Arial"/>
              </a:rPr>
              <a:t>love God wholeheartedly and love their neighbors as themselves. Our desire is to demonstrate to the world the extravagant love of God in the person of Jesus Christ.</a:t>
            </a:r>
          </a:p>
          <a:p>
            <a:pPr marL="0" lvl="0" indent="0" algn="l" rtl="0">
              <a:spcBef>
                <a:spcPts val="0"/>
              </a:spcBef>
              <a:spcAft>
                <a:spcPts val="0"/>
              </a:spcAft>
              <a:buNone/>
            </a:pPr>
            <a:endParaRPr lang="en-US" sz="1400" b="0" i="0" u="none" strike="noStrike" cap="none">
              <a:solidFill>
                <a:srgbClr val="000000"/>
              </a:solidFill>
              <a:effectLst/>
              <a:latin typeface="Arial"/>
              <a:cs typeface="Arial"/>
              <a:sym typeface="Arial"/>
            </a:endParaRPr>
          </a:p>
          <a:p>
            <a:pPr marL="0" lvl="0" indent="0" algn="l" rtl="0">
              <a:spcBef>
                <a:spcPts val="0"/>
              </a:spcBef>
              <a:spcAft>
                <a:spcPts val="0"/>
              </a:spcAft>
              <a:buNone/>
            </a:pPr>
            <a:r>
              <a:rPr lang="en-US" sz="1400" b="0" i="0" u="none" strike="noStrike" cap="none">
                <a:solidFill>
                  <a:srgbClr val="000000"/>
                </a:solidFill>
                <a:effectLst/>
                <a:latin typeface="Arial"/>
                <a:cs typeface="Arial"/>
                <a:sym typeface="Arial"/>
              </a:rPr>
              <a:t>Witness -- </a:t>
            </a:r>
            <a:r>
              <a:rPr lang="en-US" sz="1400" b="0" i="0" u="none" strike="noStrike" cap="none">
                <a:solidFill>
                  <a:srgbClr val="000000"/>
                </a:solidFill>
                <a:effectLst/>
                <a:latin typeface="Arial"/>
                <a:ea typeface="Arial"/>
                <a:cs typeface="Arial"/>
                <a:sym typeface="Arial"/>
              </a:rPr>
              <a:t>entrusted with a lifesaving and transforming message that we must share with others. Our witness is bold, compelling and fearless. Our mission advances when individuals become disciples of Jesus Christ and join God’s mission to make more disciples.</a:t>
            </a:r>
            <a:endParaRPr lang="en-US" sz="1400"/>
          </a:p>
          <a:p>
            <a:pPr marL="0" lvl="0" indent="0" algn="l" rtl="0">
              <a:spcBef>
                <a:spcPts val="0"/>
              </a:spcBef>
              <a:spcAft>
                <a:spcPts val="0"/>
              </a:spcAft>
              <a:buNone/>
            </a:pPr>
            <a:endParaRPr lang="en-US"/>
          </a:p>
        </p:txBody>
      </p:sp>
    </p:spTree>
    <p:extLst>
      <p:ext uri="{BB962C8B-B14F-4D97-AF65-F5344CB8AC3E}">
        <p14:creationId xmlns:p14="http://schemas.microsoft.com/office/powerpoint/2010/main" val="566450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9985f071e_0_20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9985f071e_0_20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97113"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This </a:t>
            </a:r>
            <a:r>
              <a:rPr lang="en-US" sz="1400" b="0" i="0" u="sng" strike="noStrike" cap="none">
                <a:solidFill>
                  <a:srgbClr val="000000"/>
                </a:solidFill>
                <a:effectLst/>
                <a:latin typeface="Arial"/>
                <a:ea typeface="Arial"/>
                <a:cs typeface="Arial"/>
                <a:sym typeface="Arial"/>
              </a:rPr>
              <a:t>confession</a:t>
            </a:r>
            <a:r>
              <a:rPr lang="en-US" sz="1400" b="0" i="0" u="none" strike="noStrike" cap="none">
                <a:solidFill>
                  <a:srgbClr val="000000"/>
                </a:solidFill>
                <a:effectLst/>
                <a:latin typeface="Arial"/>
                <a:ea typeface="Arial"/>
                <a:cs typeface="Arial"/>
                <a:sym typeface="Arial"/>
              </a:rPr>
              <a:t>, expressed by Simon Peter in Matthew 16:16-19 and Acts 2:32, is foundational. It declares Jesus is the unique incarnate Word of God, and He lives today, calling all to receive Him as savior, and as the one to whom all authority has been given.</a:t>
            </a:r>
          </a:p>
          <a:p>
            <a:pPr marL="158750" indent="0" fontAlgn="base">
              <a:buFontTx/>
              <a:buNone/>
            </a:pPr>
            <a:endParaRPr lang="en-US" sz="1400" b="0" i="0" u="none" strike="noStrike" cap="none">
              <a:solidFill>
                <a:srgbClr val="000000"/>
              </a:solidFill>
              <a:effectLst/>
              <a:latin typeface="Arial"/>
              <a:ea typeface="Arial"/>
              <a:cs typeface="Arial"/>
              <a:sym typeface="Arial"/>
            </a:endParaRPr>
          </a:p>
          <a:p>
            <a:pPr marL="158750" indent="0">
              <a:buFontTx/>
              <a:buNone/>
            </a:pPr>
            <a:r>
              <a:rPr lang="en-US" sz="1400" b="0" i="0" u="none" strike="noStrike" cap="none">
                <a:solidFill>
                  <a:srgbClr val="000000"/>
                </a:solidFill>
                <a:effectLst/>
                <a:latin typeface="Arial"/>
                <a:ea typeface="Arial"/>
                <a:cs typeface="Arial"/>
                <a:sym typeface="Arial"/>
              </a:rPr>
              <a:t>This faith has been tested and proved since its proclamation by Mary Magdalene, the first witness to the resurrection. It was defended by the women and men of the early church, many of whom gave their lives as testimony. Their labor, enabled and inspired by the Holy Spirit, resulted in the canon of scripture as the sufficient rule both for faith and practice (the Greek word </a:t>
            </a:r>
            <a:r>
              <a:rPr lang="en-US" sz="1400" b="0" i="1" u="none" strike="noStrike" cap="none" err="1">
                <a:solidFill>
                  <a:srgbClr val="000000"/>
                </a:solidFill>
                <a:effectLst/>
                <a:latin typeface="Arial"/>
                <a:ea typeface="Arial"/>
                <a:cs typeface="Arial"/>
                <a:sym typeface="Arial"/>
              </a:rPr>
              <a:t>kanon</a:t>
            </a:r>
            <a:r>
              <a:rPr lang="en-US" sz="1400" b="0" i="0" u="none" strike="noStrike" cap="none">
                <a:solidFill>
                  <a:srgbClr val="000000"/>
                </a:solidFill>
                <a:effectLst/>
                <a:latin typeface="Arial"/>
                <a:ea typeface="Arial"/>
                <a:cs typeface="Arial"/>
                <a:sym typeface="Arial"/>
              </a:rPr>
              <a:t> means rule). It formulated creeds such as the Apostles’ Creed, the Nicene Creed and the Chalcedonian definition as accurate expressions of this faith.</a:t>
            </a:r>
            <a:r>
              <a:rPr lang="en-US" sz="1400">
                <a:effectLst/>
              </a:rPr>
              <a:t> </a:t>
            </a:r>
          </a:p>
          <a:p>
            <a:pPr marL="158750" indent="0">
              <a:buFontTx/>
              <a:buNone/>
            </a:pPr>
            <a:endParaRPr lang="en-US" sz="1400">
              <a:effectLst/>
            </a:endParaRPr>
          </a:p>
          <a:p>
            <a:pPr marL="158750" indent="0">
              <a:buFontTx/>
              <a:buNone/>
            </a:pPr>
            <a:r>
              <a:rPr lang="en-US" sz="1400">
                <a:effectLst/>
              </a:rPr>
              <a:t>The GMC is committed to </a:t>
            </a:r>
            <a:r>
              <a:rPr lang="en-US" sz="1400" u="sng">
                <a:effectLst/>
              </a:rPr>
              <a:t>theological alignment</a:t>
            </a:r>
            <a:r>
              <a:rPr lang="en-US" sz="1400">
                <a:effectLst/>
              </a:rPr>
              <a:t> grounded in the tenets of the historic Christian Faith in the Wesleyan tradition. We are submitted to the Lordship of Jesus Christ and the primacy and authority of Scripture. We are invested in a bold proclamation of the historic distinctives of Methodism.</a:t>
            </a:r>
            <a:endParaRPr lang="en-US" sz="1400"/>
          </a:p>
          <a:p>
            <a:pPr marL="0" lvl="0" indent="0" algn="l" rtl="0">
              <a:spcBef>
                <a:spcPts val="0"/>
              </a:spcBef>
              <a:spcAft>
                <a:spcPts val="0"/>
              </a:spcAft>
              <a:buNone/>
            </a:pPr>
            <a:endParaRPr/>
          </a:p>
        </p:txBody>
      </p:sp>
    </p:spTree>
    <p:extLst>
      <p:ext uri="{BB962C8B-B14F-4D97-AF65-F5344CB8AC3E}">
        <p14:creationId xmlns:p14="http://schemas.microsoft.com/office/powerpoint/2010/main" val="222686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400" u="sng"/>
              <a:t>Organized organically</a:t>
            </a:r>
            <a:r>
              <a:rPr lang="en-US" sz="1400"/>
              <a:t> from the bottom up rather than from the top down – </a:t>
            </a:r>
            <a:r>
              <a:rPr lang="en-US" sz="1400" u="sng"/>
              <a:t>leaner general church structure</a:t>
            </a:r>
            <a:r>
              <a:rPr lang="en-US" sz="1400"/>
              <a:t>. </a:t>
            </a:r>
            <a:r>
              <a:rPr lang="en-US" sz="1400" err="1"/>
              <a:t>Movemental</a:t>
            </a:r>
            <a:r>
              <a:rPr lang="en-US" sz="1400"/>
              <a:t> – organized for growth, not micromanaging. Cultivating a </a:t>
            </a:r>
            <a:r>
              <a:rPr lang="en-US" sz="1400" u="sng"/>
              <a:t>permission giving</a:t>
            </a:r>
            <a:r>
              <a:rPr lang="en-US" sz="1400"/>
              <a:t> environment.</a:t>
            </a:r>
          </a:p>
          <a:p>
            <a:pPr marL="171450" lvl="0" indent="-171450" algn="l" rtl="0">
              <a:spcBef>
                <a:spcPts val="0"/>
              </a:spcBef>
              <a:spcAft>
                <a:spcPts val="0"/>
              </a:spcAft>
            </a:pPr>
            <a:r>
              <a:rPr lang="en-US" sz="1400"/>
              <a:t>Empowerment of the Laity</a:t>
            </a:r>
            <a:endParaRPr sz="1400"/>
          </a:p>
        </p:txBody>
      </p:sp>
    </p:spTree>
    <p:extLst>
      <p:ext uri="{BB962C8B-B14F-4D97-AF65-F5344CB8AC3E}">
        <p14:creationId xmlns:p14="http://schemas.microsoft.com/office/powerpoint/2010/main" val="334564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400" u="sng"/>
              <a:t>Organized organically</a:t>
            </a:r>
            <a:r>
              <a:rPr lang="en-US" sz="1400"/>
              <a:t> from the bottom up rather than from the top down – </a:t>
            </a:r>
            <a:r>
              <a:rPr lang="en-US" sz="1400" u="sng"/>
              <a:t>leaner general church structure</a:t>
            </a:r>
            <a:r>
              <a:rPr lang="en-US" sz="1400"/>
              <a:t>. </a:t>
            </a:r>
            <a:r>
              <a:rPr lang="en-US" sz="1400" err="1"/>
              <a:t>Movemental</a:t>
            </a:r>
            <a:r>
              <a:rPr lang="en-US" sz="1400"/>
              <a:t> – organized for growth, not micromanaging. Cultivating a </a:t>
            </a:r>
            <a:r>
              <a:rPr lang="en-US" sz="1400" u="sng"/>
              <a:t>permission giving</a:t>
            </a:r>
            <a:r>
              <a:rPr lang="en-US" sz="1400"/>
              <a:t> environment.</a:t>
            </a:r>
          </a:p>
          <a:p>
            <a:pPr marL="171450" lvl="0" indent="-171450" algn="l" rtl="0">
              <a:spcBef>
                <a:spcPts val="0"/>
              </a:spcBef>
              <a:spcAft>
                <a:spcPts val="0"/>
              </a:spcAft>
            </a:pPr>
            <a:r>
              <a:rPr lang="en-US" sz="1400"/>
              <a:t>Empowerment of the Laity</a:t>
            </a:r>
            <a:endParaRPr sz="1400"/>
          </a:p>
        </p:txBody>
      </p:sp>
    </p:spTree>
    <p:extLst>
      <p:ext uri="{BB962C8B-B14F-4D97-AF65-F5344CB8AC3E}">
        <p14:creationId xmlns:p14="http://schemas.microsoft.com/office/powerpoint/2010/main" val="33943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r>
              <a:rPr lang="en-US" sz="1400" b="0" i="0" u="none" strike="noStrike" cap="none">
                <a:solidFill>
                  <a:srgbClr val="000000"/>
                </a:solidFill>
                <a:effectLst/>
                <a:latin typeface="Arial"/>
                <a:ea typeface="Arial"/>
                <a:cs typeface="Arial"/>
                <a:sym typeface="Arial"/>
              </a:rPr>
              <a:t>As long as a local church wants to be </a:t>
            </a:r>
            <a:r>
              <a:rPr lang="en-US" sz="1400" b="0" i="0" u="sng" strike="noStrike" cap="none">
                <a:solidFill>
                  <a:srgbClr val="000000"/>
                </a:solidFill>
                <a:effectLst/>
                <a:latin typeface="Arial"/>
                <a:ea typeface="Arial"/>
                <a:cs typeface="Arial"/>
                <a:sym typeface="Arial"/>
              </a:rPr>
              <a:t>part of connection </a:t>
            </a:r>
            <a:r>
              <a:rPr lang="en-US" sz="1400" b="0" i="0" u="none" strike="noStrike" cap="none">
                <a:solidFill>
                  <a:srgbClr val="000000"/>
                </a:solidFill>
                <a:effectLst/>
                <a:latin typeface="Arial"/>
                <a:ea typeface="Arial"/>
                <a:cs typeface="Arial"/>
                <a:sym typeface="Arial"/>
              </a:rPr>
              <a:t>dedicated to </a:t>
            </a:r>
            <a:r>
              <a:rPr lang="en-US" sz="1400" b="1" i="1" u="none" strike="noStrike" cap="none">
                <a:solidFill>
                  <a:srgbClr val="000000"/>
                </a:solidFill>
                <a:effectLst/>
                <a:latin typeface="Arial"/>
                <a:ea typeface="Arial"/>
                <a:cs typeface="Arial"/>
                <a:sym typeface="Arial"/>
              </a:rPr>
              <a:t>making disciples of Jesus Christ who worship passionately, love extravagantly, and witness boldly</a:t>
            </a:r>
            <a:r>
              <a:rPr lang="en-US" sz="1400" b="0" i="0" u="none" strike="noStrike" cap="none">
                <a:solidFill>
                  <a:srgbClr val="000000"/>
                </a:solidFill>
                <a:effectLst/>
                <a:latin typeface="Arial"/>
                <a:ea typeface="Arial"/>
                <a:cs typeface="Arial"/>
                <a:sym typeface="Arial"/>
              </a:rPr>
              <a:t> it is welcome in the Global Methodist Church.</a:t>
            </a:r>
          </a:p>
          <a:p>
            <a:pPr marL="158750" indent="0">
              <a:buFontTx/>
              <a:buNone/>
            </a:pPr>
            <a:r>
              <a:rPr lang="en-US" sz="1400" b="0" i="0" u="none" strike="noStrike" cap="none">
                <a:solidFill>
                  <a:srgbClr val="000000"/>
                </a:solidFill>
                <a:effectLst/>
                <a:latin typeface="Arial"/>
                <a:ea typeface="Arial"/>
                <a:cs typeface="Arial"/>
                <a:sym typeface="Arial"/>
              </a:rPr>
              <a:t>The Global Methodist Church encourages congregations to be </a:t>
            </a:r>
            <a:r>
              <a:rPr lang="en-US" sz="1400" b="0" i="0" u="sng" strike="noStrike" cap="none">
                <a:solidFill>
                  <a:srgbClr val="000000"/>
                </a:solidFill>
                <a:effectLst/>
                <a:latin typeface="Arial"/>
                <a:ea typeface="Arial"/>
                <a:cs typeface="Arial"/>
                <a:sym typeface="Arial"/>
              </a:rPr>
              <a:t>innovative and nimble </a:t>
            </a:r>
            <a:r>
              <a:rPr lang="en-US" sz="1400" b="0" i="0" u="none" strike="noStrike" cap="none">
                <a:solidFill>
                  <a:srgbClr val="000000"/>
                </a:solidFill>
                <a:effectLst/>
                <a:latin typeface="Arial"/>
                <a:ea typeface="Arial"/>
                <a:cs typeface="Arial"/>
                <a:sym typeface="Arial"/>
              </a:rPr>
              <a:t>as they work to fulfill the church’s mission at the grassroots level. They are </a:t>
            </a:r>
            <a:r>
              <a:rPr lang="en-US" sz="1400" b="0" i="0" u="sng" strike="noStrike" cap="none">
                <a:solidFill>
                  <a:srgbClr val="000000"/>
                </a:solidFill>
                <a:effectLst/>
                <a:latin typeface="Arial"/>
                <a:ea typeface="Arial"/>
                <a:cs typeface="Arial"/>
                <a:sym typeface="Arial"/>
              </a:rPr>
              <a:t>not asked to serve a large bureaucratic general church with multiple boards and agencies</a:t>
            </a:r>
            <a:r>
              <a:rPr lang="en-US" sz="1400" b="0" i="0" u="none" strike="noStrike" cap="none">
                <a:solidFill>
                  <a:srgbClr val="000000"/>
                </a:solidFill>
                <a:effectLst/>
                <a:latin typeface="Arial"/>
                <a:ea typeface="Arial"/>
                <a:cs typeface="Arial"/>
                <a:sym typeface="Arial"/>
              </a:rPr>
              <a:t>. Rather, a light general church is structured so it </a:t>
            </a:r>
            <a:r>
              <a:rPr lang="en-US" sz="1400" b="0" i="0" u="sng" strike="noStrike" cap="none">
                <a:solidFill>
                  <a:srgbClr val="000000"/>
                </a:solidFill>
                <a:effectLst/>
                <a:latin typeface="Arial"/>
                <a:ea typeface="Arial"/>
                <a:cs typeface="Arial"/>
                <a:sym typeface="Arial"/>
              </a:rPr>
              <a:t>serves and resources local churches</a:t>
            </a:r>
            <a:r>
              <a:rPr lang="en-US" sz="1400" b="0" i="0" u="none" strike="noStrike" cap="none">
                <a:solidFill>
                  <a:srgbClr val="000000"/>
                </a:solidFill>
                <a:effectLst/>
                <a:latin typeface="Arial"/>
                <a:ea typeface="Arial"/>
                <a:cs typeface="Arial"/>
                <a:sym typeface="Arial"/>
              </a:rPr>
              <a:t>. The whole church focuses on creative ways to share the timeless message of the Gospel for the world we all live in today.</a:t>
            </a:r>
            <a:r>
              <a:rPr lang="en-US" sz="1400">
                <a:effectLst/>
              </a:rPr>
              <a:t> </a:t>
            </a:r>
            <a:endParaRPr sz="1400"/>
          </a:p>
        </p:txBody>
      </p:sp>
    </p:spTree>
    <p:extLst>
      <p:ext uri="{BB962C8B-B14F-4D97-AF65-F5344CB8AC3E}">
        <p14:creationId xmlns:p14="http://schemas.microsoft.com/office/powerpoint/2010/main" val="133786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19985f071e_0_18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19985f071e_0_18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fontAlgn="base">
              <a:buFontTx/>
              <a:buNone/>
            </a:pPr>
            <a:endParaRPr/>
          </a:p>
        </p:txBody>
      </p:sp>
    </p:spTree>
    <p:extLst>
      <p:ext uri="{BB962C8B-B14F-4D97-AF65-F5344CB8AC3E}">
        <p14:creationId xmlns:p14="http://schemas.microsoft.com/office/powerpoint/2010/main" val="84175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9985f071e_0_16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9985f071e_0_16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158750" indent="0">
              <a:buFontTx/>
              <a:buNone/>
            </a:pPr>
            <a:endParaRPr/>
          </a:p>
        </p:txBody>
      </p:sp>
    </p:spTree>
    <p:extLst>
      <p:ext uri="{BB962C8B-B14F-4D97-AF65-F5344CB8AC3E}">
        <p14:creationId xmlns:p14="http://schemas.microsoft.com/office/powerpoint/2010/main" val="3309941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6DB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3757050" y="1231025"/>
            <a:ext cx="4797601" cy="996825"/>
          </a:xfrm>
          <a:prstGeom prst="rect">
            <a:avLst/>
          </a:prstGeom>
          <a:noFill/>
          <a:ln>
            <a:noFill/>
          </a:ln>
        </p:spPr>
      </p:pic>
      <p:cxnSp>
        <p:nvCxnSpPr>
          <p:cNvPr id="12" name="Google Shape;12;p2"/>
          <p:cNvCxnSpPr/>
          <p:nvPr/>
        </p:nvCxnSpPr>
        <p:spPr>
          <a:xfrm rot="10800000">
            <a:off x="7473450" y="4377100"/>
            <a:ext cx="1081200" cy="0"/>
          </a:xfrm>
          <a:prstGeom prst="straightConnector1">
            <a:avLst/>
          </a:prstGeom>
          <a:noFill/>
          <a:ln w="9525" cap="flat" cmpd="sng">
            <a:solidFill>
              <a:schemeClr val="dk2"/>
            </a:solidFill>
            <a:prstDash val="solid"/>
            <a:round/>
            <a:headEnd type="none" w="med" len="med"/>
            <a:tailEnd type="none" w="med" len="med"/>
          </a:ln>
        </p:spPr>
      </p:cxnSp>
      <p:pic>
        <p:nvPicPr>
          <p:cNvPr id="13" name="Google Shape;13;p2"/>
          <p:cNvPicPr preferRelativeResize="0"/>
          <p:nvPr/>
        </p:nvPicPr>
        <p:blipFill rotWithShape="1">
          <a:blip r:embed="rId3">
            <a:alphaModFix amt="3000"/>
          </a:blip>
          <a:srcRect b="36964"/>
          <a:stretch/>
        </p:blipFill>
        <p:spPr>
          <a:xfrm>
            <a:off x="-1371600" y="871025"/>
            <a:ext cx="6572567" cy="4991101"/>
          </a:xfrm>
          <a:prstGeom prst="rect">
            <a:avLst/>
          </a:prstGeom>
          <a:noFill/>
          <a:ln>
            <a:noFill/>
          </a:ln>
        </p:spPr>
      </p:pic>
      <p:sp>
        <p:nvSpPr>
          <p:cNvPr id="14" name="Google Shape;14;p2"/>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rmAutofit/>
          </a:bodyPr>
          <a:lstStyle>
            <a:lvl1pPr lvl="0" algn="r">
              <a:spcBef>
                <a:spcPts val="0"/>
              </a:spcBef>
              <a:spcAft>
                <a:spcPts val="0"/>
              </a:spcAft>
              <a:buSzPts val="2600"/>
              <a:buNone/>
              <a:defRPr sz="26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rot="10800000">
            <a:off x="20237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a:t>
            </a:r>
            <a:endParaRPr/>
          </a:p>
        </p:txBody>
      </p:sp>
      <p:sp>
        <p:nvSpPr>
          <p:cNvPr id="17" name="Google Shape;17;p3"/>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9" name="Google Shape;19;p3"/>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pic>
        <p:nvPicPr>
          <p:cNvPr id="20" name="Google Shape;20;p3"/>
          <p:cNvPicPr preferRelativeResize="0"/>
          <p:nvPr/>
        </p:nvPicPr>
        <p:blipFill rotWithShape="1">
          <a:blip r:embed="rId2">
            <a:alphaModFix/>
          </a:blip>
          <a:srcRect b="34271"/>
          <a:stretch/>
        </p:blipFill>
        <p:spPr>
          <a:xfrm>
            <a:off x="7631550" y="659599"/>
            <a:ext cx="1154372" cy="9141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297500" y="6534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DB7"/>
              </a:buClr>
              <a:buSzPts val="2400"/>
              <a:buNone/>
              <a:defRPr sz="2400">
                <a:solidFill>
                  <a:srgbClr val="006DB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3" name="Google Shape;23;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dk1"/>
              </a:buClr>
              <a:buSzPts val="1300"/>
              <a:buFont typeface="Montserrat"/>
              <a:buChar char="●"/>
              <a:defRPr>
                <a:solidFill>
                  <a:schemeClr val="dk1"/>
                </a:solidFill>
                <a:latin typeface="Montserrat"/>
                <a:ea typeface="Montserrat"/>
                <a:cs typeface="Montserrat"/>
                <a:sym typeface="Montserrat"/>
              </a:defRPr>
            </a:lvl1pPr>
            <a:lvl2pPr marL="914400" lvl="1" indent="-298450">
              <a:spcBef>
                <a:spcPts val="0"/>
              </a:spcBef>
              <a:spcAft>
                <a:spcPts val="0"/>
              </a:spcAft>
              <a:buClr>
                <a:schemeClr val="dk1"/>
              </a:buClr>
              <a:buSzPts val="1100"/>
              <a:buChar char="○"/>
              <a:defRPr>
                <a:solidFill>
                  <a:schemeClr val="dk1"/>
                </a:solidFill>
              </a:defRPr>
            </a:lvl2pPr>
            <a:lvl3pPr marL="1371600" lvl="2" indent="-298450">
              <a:spcBef>
                <a:spcPts val="0"/>
              </a:spcBef>
              <a:spcAft>
                <a:spcPts val="0"/>
              </a:spcAft>
              <a:buClr>
                <a:schemeClr val="dk1"/>
              </a:buClr>
              <a:buSzPts val="1100"/>
              <a:buChar char="■"/>
              <a:defRPr>
                <a:solidFill>
                  <a:schemeClr val="dk1"/>
                </a:solidFill>
              </a:defRPr>
            </a:lvl3pPr>
            <a:lvl4pPr marL="1828800" lvl="3" indent="-298450">
              <a:spcBef>
                <a:spcPts val="0"/>
              </a:spcBef>
              <a:spcAft>
                <a:spcPts val="0"/>
              </a:spcAft>
              <a:buClr>
                <a:schemeClr val="dk1"/>
              </a:buClr>
              <a:buSzPts val="1100"/>
              <a:buChar char="●"/>
              <a:defRPr>
                <a:solidFill>
                  <a:schemeClr val="dk1"/>
                </a:solidFill>
              </a:defRPr>
            </a:lvl4pPr>
            <a:lvl5pPr marL="2286000" lvl="4" indent="-298450">
              <a:spcBef>
                <a:spcPts val="0"/>
              </a:spcBef>
              <a:spcAft>
                <a:spcPts val="0"/>
              </a:spcAft>
              <a:buClr>
                <a:schemeClr val="dk1"/>
              </a:buClr>
              <a:buSzPts val="1100"/>
              <a:buChar char="○"/>
              <a:defRPr>
                <a:solidFill>
                  <a:schemeClr val="dk1"/>
                </a:solidFill>
              </a:defRPr>
            </a:lvl5pPr>
            <a:lvl6pPr marL="2743200" lvl="5" indent="-298450">
              <a:spcBef>
                <a:spcPts val="0"/>
              </a:spcBef>
              <a:spcAft>
                <a:spcPts val="0"/>
              </a:spcAft>
              <a:buClr>
                <a:schemeClr val="dk1"/>
              </a:buClr>
              <a:buSzPts val="1100"/>
              <a:buChar char="■"/>
              <a:defRPr>
                <a:solidFill>
                  <a:schemeClr val="dk1"/>
                </a:solidFill>
              </a:defRPr>
            </a:lvl6pPr>
            <a:lvl7pPr marL="3200400" lvl="6" indent="-298450">
              <a:spcBef>
                <a:spcPts val="0"/>
              </a:spcBef>
              <a:spcAft>
                <a:spcPts val="0"/>
              </a:spcAft>
              <a:buClr>
                <a:schemeClr val="dk1"/>
              </a:buClr>
              <a:buSzPts val="1100"/>
              <a:buChar char="●"/>
              <a:defRPr>
                <a:solidFill>
                  <a:schemeClr val="dk1"/>
                </a:solidFill>
              </a:defRPr>
            </a:lvl7pPr>
            <a:lvl8pPr marL="3657600" lvl="7" indent="-298450">
              <a:spcBef>
                <a:spcPts val="0"/>
              </a:spcBef>
              <a:spcAft>
                <a:spcPts val="0"/>
              </a:spcAft>
              <a:buClr>
                <a:schemeClr val="dk1"/>
              </a:buClr>
              <a:buSzPts val="1100"/>
              <a:buChar char="○"/>
              <a:defRPr>
                <a:solidFill>
                  <a:schemeClr val="dk1"/>
                </a:solidFill>
              </a:defRPr>
            </a:lvl8pPr>
            <a:lvl9pPr marL="4114800" lvl="8" indent="-298450">
              <a:spcBef>
                <a:spcPts val="0"/>
              </a:spcBef>
              <a:spcAft>
                <a:spcPts val="0"/>
              </a:spcAft>
              <a:buClr>
                <a:schemeClr val="dk1"/>
              </a:buClr>
              <a:buSzPts val="1100"/>
              <a:buChar char="■"/>
              <a:defRPr>
                <a:solidFill>
                  <a:schemeClr val="dk1"/>
                </a:solidFill>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006DB7"/>
                </a:solidFill>
              </a:defRPr>
            </a:lvl1pPr>
            <a:lvl2pPr lvl="1">
              <a:buNone/>
              <a:defRPr>
                <a:solidFill>
                  <a:srgbClr val="006DB7"/>
                </a:solidFill>
              </a:defRPr>
            </a:lvl2pPr>
            <a:lvl3pPr lvl="2">
              <a:buNone/>
              <a:defRPr>
                <a:solidFill>
                  <a:srgbClr val="006DB7"/>
                </a:solidFill>
              </a:defRPr>
            </a:lvl3pPr>
            <a:lvl4pPr lvl="3">
              <a:buNone/>
              <a:defRPr>
                <a:solidFill>
                  <a:srgbClr val="006DB7"/>
                </a:solidFill>
              </a:defRPr>
            </a:lvl4pPr>
            <a:lvl5pPr lvl="4">
              <a:buNone/>
              <a:defRPr>
                <a:solidFill>
                  <a:srgbClr val="006DB7"/>
                </a:solidFill>
              </a:defRPr>
            </a:lvl5pPr>
            <a:lvl6pPr lvl="5">
              <a:buNone/>
              <a:defRPr>
                <a:solidFill>
                  <a:srgbClr val="006DB7"/>
                </a:solidFill>
              </a:defRPr>
            </a:lvl6pPr>
            <a:lvl7pPr lvl="6">
              <a:buNone/>
              <a:defRPr>
                <a:solidFill>
                  <a:srgbClr val="006DB7"/>
                </a:solidFill>
              </a:defRPr>
            </a:lvl7pPr>
            <a:lvl8pPr lvl="7">
              <a:buNone/>
              <a:defRPr>
                <a:solidFill>
                  <a:srgbClr val="006DB7"/>
                </a:solidFill>
              </a:defRPr>
            </a:lvl8pPr>
            <a:lvl9pPr lvl="8">
              <a:buNone/>
              <a:defRPr>
                <a:solidFill>
                  <a:srgbClr val="006DB7"/>
                </a:solidFil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b="36964"/>
          <a:stretch/>
        </p:blipFill>
        <p:spPr>
          <a:xfrm>
            <a:off x="7642150" y="653450"/>
            <a:ext cx="1203749" cy="914101"/>
          </a:xfrm>
          <a:prstGeom prst="rect">
            <a:avLst/>
          </a:prstGeom>
          <a:noFill/>
          <a:ln>
            <a:noFill/>
          </a:ln>
        </p:spPr>
      </p:pic>
      <p:cxnSp>
        <p:nvCxnSpPr>
          <p:cNvPr id="26" name="Google Shape;26;p4"/>
          <p:cNvCxnSpPr>
            <a:endCxn id="24" idx="1"/>
          </p:cNvCxnSpPr>
          <p:nvPr/>
        </p:nvCxnSpPr>
        <p:spPr>
          <a:xfrm>
            <a:off x="-38242" y="4860017"/>
            <a:ext cx="8510700" cy="0"/>
          </a:xfrm>
          <a:prstGeom prst="straightConnector1">
            <a:avLst/>
          </a:prstGeom>
          <a:noFill/>
          <a:ln w="38100" cap="flat" cmpd="sng">
            <a:solidFill>
              <a:srgbClr val="ECAD2F"/>
            </a:solidFill>
            <a:prstDash val="solid"/>
            <a:round/>
            <a:headEnd type="none" w="med" len="med"/>
            <a:tailEnd type="none" w="med" len="med"/>
          </a:ln>
        </p:spPr>
      </p:cxnSp>
      <p:pic>
        <p:nvPicPr>
          <p:cNvPr id="27" name="Google Shape;27;p4"/>
          <p:cNvPicPr preferRelativeResize="0"/>
          <p:nvPr/>
        </p:nvPicPr>
        <p:blipFill rotWithShape="1">
          <a:blip r:embed="rId3">
            <a:alphaModFix amt="6000"/>
          </a:blip>
          <a:srcRect l="-251" r="72890"/>
          <a:stretch/>
        </p:blipFill>
        <p:spPr>
          <a:xfrm>
            <a:off x="4310200" y="381425"/>
            <a:ext cx="5469049" cy="4153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p:nvPr/>
        </p:nvSpPr>
        <p:spPr>
          <a:xfrm rot="10800000" flipH="1">
            <a:off x="-523525" y="-1324100"/>
            <a:ext cx="7902900" cy="7902900"/>
          </a:xfrm>
          <a:prstGeom prst="flowChartDelay">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Google Shape;42;p7"/>
          <p:cNvPicPr preferRelativeResize="0"/>
          <p:nvPr/>
        </p:nvPicPr>
        <p:blipFill rotWithShape="1">
          <a:blip r:embed="rId2">
            <a:alphaModFix/>
          </a:blip>
          <a:srcRect b="34271"/>
          <a:stretch/>
        </p:blipFill>
        <p:spPr>
          <a:xfrm flipH="1">
            <a:off x="617178" y="659599"/>
            <a:ext cx="1154372" cy="914101"/>
          </a:xfrm>
          <a:prstGeom prst="rect">
            <a:avLst/>
          </a:prstGeom>
          <a:noFill/>
          <a:ln>
            <a:noFill/>
          </a:ln>
        </p:spPr>
      </p:pic>
      <p:sp>
        <p:nvSpPr>
          <p:cNvPr id="43" name="Google Shape;43;p7"/>
          <p:cNvSpPr txBox="1">
            <a:spLocks noGrp="1"/>
          </p:cNvSpPr>
          <p:nvPr>
            <p:ph type="title"/>
          </p:nvPr>
        </p:nvSpPr>
        <p:spPr>
          <a:xfrm>
            <a:off x="2353425" y="49820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Clr>
                <a:srgbClr val="000000"/>
              </a:buClr>
              <a:buSzPts val="2400"/>
              <a:buNone/>
              <a:defRPr sz="2400">
                <a:solidFill>
                  <a:srgbClr val="000000"/>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 name="Google Shape;44;p7"/>
          <p:cNvSpPr txBox="1">
            <a:spLocks noGrp="1"/>
          </p:cNvSpPr>
          <p:nvPr>
            <p:ph type="body" idx="1"/>
          </p:nvPr>
        </p:nvSpPr>
        <p:spPr>
          <a:xfrm>
            <a:off x="2353425" y="207700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rgbClr val="000000"/>
              </a:buClr>
              <a:buSzPts val="1300"/>
              <a:buFont typeface="Montserrat"/>
              <a:buChar char="●"/>
              <a:defRPr>
                <a:solidFill>
                  <a:srgbClr val="000000"/>
                </a:solidFill>
                <a:latin typeface="Montserrat"/>
                <a:ea typeface="Montserrat"/>
                <a:cs typeface="Montserrat"/>
                <a:sym typeface="Montserrat"/>
              </a:defRPr>
            </a:lvl1pPr>
            <a:lvl2pPr marL="914400" lvl="1" indent="-298450">
              <a:spcBef>
                <a:spcPts val="0"/>
              </a:spcBef>
              <a:spcAft>
                <a:spcPts val="0"/>
              </a:spcAft>
              <a:buClr>
                <a:srgbClr val="000000"/>
              </a:buClr>
              <a:buSzPts val="1100"/>
              <a:buChar char="○"/>
              <a:defRPr>
                <a:solidFill>
                  <a:srgbClr val="000000"/>
                </a:solidFill>
              </a:defRPr>
            </a:lvl2pPr>
            <a:lvl3pPr marL="1371600" lvl="2" indent="-298450">
              <a:spcBef>
                <a:spcPts val="0"/>
              </a:spcBef>
              <a:spcAft>
                <a:spcPts val="0"/>
              </a:spcAft>
              <a:buClr>
                <a:srgbClr val="000000"/>
              </a:buClr>
              <a:buSzPts val="1100"/>
              <a:buChar char="■"/>
              <a:defRPr>
                <a:solidFill>
                  <a:srgbClr val="000000"/>
                </a:solidFill>
              </a:defRPr>
            </a:lvl3pPr>
            <a:lvl4pPr marL="1828800" lvl="3" indent="-298450">
              <a:spcBef>
                <a:spcPts val="0"/>
              </a:spcBef>
              <a:spcAft>
                <a:spcPts val="0"/>
              </a:spcAft>
              <a:buClr>
                <a:srgbClr val="000000"/>
              </a:buClr>
              <a:buSzPts val="1100"/>
              <a:buChar char="●"/>
              <a:defRPr>
                <a:solidFill>
                  <a:srgbClr val="000000"/>
                </a:solidFill>
              </a:defRPr>
            </a:lvl4pPr>
            <a:lvl5pPr marL="2286000" lvl="4" indent="-298450">
              <a:spcBef>
                <a:spcPts val="0"/>
              </a:spcBef>
              <a:spcAft>
                <a:spcPts val="0"/>
              </a:spcAft>
              <a:buClr>
                <a:srgbClr val="000000"/>
              </a:buClr>
              <a:buSzPts val="1100"/>
              <a:buChar char="○"/>
              <a:defRPr>
                <a:solidFill>
                  <a:srgbClr val="000000"/>
                </a:solidFill>
              </a:defRPr>
            </a:lvl5pPr>
            <a:lvl6pPr marL="2743200" lvl="5" indent="-298450">
              <a:spcBef>
                <a:spcPts val="0"/>
              </a:spcBef>
              <a:spcAft>
                <a:spcPts val="0"/>
              </a:spcAft>
              <a:buClr>
                <a:srgbClr val="000000"/>
              </a:buClr>
              <a:buSzPts val="1100"/>
              <a:buChar char="■"/>
              <a:defRPr>
                <a:solidFill>
                  <a:srgbClr val="000000"/>
                </a:solidFill>
              </a:defRPr>
            </a:lvl6pPr>
            <a:lvl7pPr marL="3200400" lvl="6" indent="-298450">
              <a:spcBef>
                <a:spcPts val="0"/>
              </a:spcBef>
              <a:spcAft>
                <a:spcPts val="0"/>
              </a:spcAft>
              <a:buClr>
                <a:srgbClr val="000000"/>
              </a:buClr>
              <a:buSzPts val="1100"/>
              <a:buChar char="●"/>
              <a:defRPr>
                <a:solidFill>
                  <a:srgbClr val="000000"/>
                </a:solidFill>
              </a:defRPr>
            </a:lvl7pPr>
            <a:lvl8pPr marL="3657600" lvl="7" indent="-298450">
              <a:spcBef>
                <a:spcPts val="0"/>
              </a:spcBef>
              <a:spcAft>
                <a:spcPts val="0"/>
              </a:spcAft>
              <a:buClr>
                <a:srgbClr val="000000"/>
              </a:buClr>
              <a:buSzPts val="1100"/>
              <a:buChar char="○"/>
              <a:defRPr>
                <a:solidFill>
                  <a:srgbClr val="000000"/>
                </a:solidFill>
              </a:defRPr>
            </a:lvl8pPr>
            <a:lvl9pPr marL="4114800" lvl="8" indent="-298450">
              <a:spcBef>
                <a:spcPts val="0"/>
              </a:spcBef>
              <a:spcAft>
                <a:spcPts val="0"/>
              </a:spcAft>
              <a:buClr>
                <a:srgbClr val="000000"/>
              </a:buClr>
              <a:buSzPts val="1100"/>
              <a:buChar char="■"/>
              <a:defRPr>
                <a:solidFill>
                  <a:srgbClr val="000000"/>
                </a:solidFill>
              </a:defRPr>
            </a:lvl9pPr>
          </a:lstStyle>
          <a:p>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6" name="Google Shape;46;p7"/>
          <p:cNvCxnSpPr/>
          <p:nvPr/>
        </p:nvCxnSpPr>
        <p:spPr>
          <a:xfrm>
            <a:off x="-19500" y="4663225"/>
            <a:ext cx="91830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mt="6000"/>
          </a:blip>
          <a:srcRect l="-251" r="72890"/>
          <a:stretch/>
        </p:blipFill>
        <p:spPr>
          <a:xfrm>
            <a:off x="4310200" y="381425"/>
            <a:ext cx="5469049" cy="4153100"/>
          </a:xfrm>
          <a:prstGeom prst="rect">
            <a:avLst/>
          </a:prstGeom>
          <a:noFill/>
          <a:ln>
            <a:noFill/>
          </a:ln>
        </p:spPr>
      </p:pic>
      <p:sp>
        <p:nvSpPr>
          <p:cNvPr id="54" name="Google Shape;54;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DB7"/>
              </a:buClr>
              <a:buSzPts val="2400"/>
              <a:buNone/>
              <a:defRPr sz="2400">
                <a:solidFill>
                  <a:srgbClr val="006DB7"/>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5" name="Google Shape;55;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dk1"/>
              </a:buClr>
              <a:buSzPts val="1300"/>
              <a:buFont typeface="Montserrat"/>
              <a:buNone/>
              <a:defRPr>
                <a:solidFill>
                  <a:schemeClr val="dk1"/>
                </a:solidFill>
                <a:latin typeface="Montserrat"/>
                <a:ea typeface="Montserrat"/>
                <a:cs typeface="Montserrat"/>
                <a:sym typeface="Montserrat"/>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56" name="Google Shape;56;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dk1"/>
              </a:buClr>
              <a:buSzPts val="1300"/>
              <a:buFont typeface="Montserrat"/>
              <a:buChar char="●"/>
              <a:defRPr>
                <a:solidFill>
                  <a:schemeClr val="dk1"/>
                </a:solidFill>
                <a:latin typeface="Montserrat"/>
                <a:ea typeface="Montserrat"/>
                <a:cs typeface="Montserrat"/>
                <a:sym typeface="Montserrat"/>
              </a:defRPr>
            </a:lvl1pPr>
            <a:lvl2pPr marL="914400" lvl="1" indent="-298450">
              <a:spcBef>
                <a:spcPts val="0"/>
              </a:spcBef>
              <a:spcAft>
                <a:spcPts val="0"/>
              </a:spcAft>
              <a:buClr>
                <a:schemeClr val="dk1"/>
              </a:buClr>
              <a:buSzPts val="1100"/>
              <a:buChar char="○"/>
              <a:defRPr>
                <a:solidFill>
                  <a:schemeClr val="dk1"/>
                </a:solidFill>
              </a:defRPr>
            </a:lvl2pPr>
            <a:lvl3pPr marL="1371600" lvl="2" indent="-298450">
              <a:spcBef>
                <a:spcPts val="0"/>
              </a:spcBef>
              <a:spcAft>
                <a:spcPts val="0"/>
              </a:spcAft>
              <a:buClr>
                <a:schemeClr val="dk1"/>
              </a:buClr>
              <a:buSzPts val="1100"/>
              <a:buChar char="■"/>
              <a:defRPr>
                <a:solidFill>
                  <a:schemeClr val="dk1"/>
                </a:solidFill>
              </a:defRPr>
            </a:lvl3pPr>
            <a:lvl4pPr marL="1828800" lvl="3" indent="-298450">
              <a:spcBef>
                <a:spcPts val="0"/>
              </a:spcBef>
              <a:spcAft>
                <a:spcPts val="0"/>
              </a:spcAft>
              <a:buClr>
                <a:schemeClr val="dk1"/>
              </a:buClr>
              <a:buSzPts val="1100"/>
              <a:buChar char="●"/>
              <a:defRPr>
                <a:solidFill>
                  <a:schemeClr val="dk1"/>
                </a:solidFill>
              </a:defRPr>
            </a:lvl4pPr>
            <a:lvl5pPr marL="2286000" lvl="4" indent="-298450">
              <a:spcBef>
                <a:spcPts val="0"/>
              </a:spcBef>
              <a:spcAft>
                <a:spcPts val="0"/>
              </a:spcAft>
              <a:buClr>
                <a:schemeClr val="dk1"/>
              </a:buClr>
              <a:buSzPts val="1100"/>
              <a:buChar char="○"/>
              <a:defRPr>
                <a:solidFill>
                  <a:schemeClr val="dk1"/>
                </a:solidFill>
              </a:defRPr>
            </a:lvl5pPr>
            <a:lvl6pPr marL="2743200" lvl="5" indent="-298450">
              <a:spcBef>
                <a:spcPts val="0"/>
              </a:spcBef>
              <a:spcAft>
                <a:spcPts val="0"/>
              </a:spcAft>
              <a:buClr>
                <a:schemeClr val="dk1"/>
              </a:buClr>
              <a:buSzPts val="1100"/>
              <a:buChar char="■"/>
              <a:defRPr>
                <a:solidFill>
                  <a:schemeClr val="dk1"/>
                </a:solidFill>
              </a:defRPr>
            </a:lvl6pPr>
            <a:lvl7pPr marL="3200400" lvl="6" indent="-298450">
              <a:spcBef>
                <a:spcPts val="0"/>
              </a:spcBef>
              <a:spcAft>
                <a:spcPts val="0"/>
              </a:spcAft>
              <a:buClr>
                <a:schemeClr val="dk1"/>
              </a:buClr>
              <a:buSzPts val="1100"/>
              <a:buChar char="●"/>
              <a:defRPr>
                <a:solidFill>
                  <a:schemeClr val="dk1"/>
                </a:solidFill>
              </a:defRPr>
            </a:lvl7pPr>
            <a:lvl8pPr marL="3657600" lvl="7" indent="-298450">
              <a:spcBef>
                <a:spcPts val="0"/>
              </a:spcBef>
              <a:spcAft>
                <a:spcPts val="0"/>
              </a:spcAft>
              <a:buClr>
                <a:schemeClr val="dk1"/>
              </a:buClr>
              <a:buSzPts val="1100"/>
              <a:buChar char="○"/>
              <a:defRPr>
                <a:solidFill>
                  <a:schemeClr val="dk1"/>
                </a:solidFill>
              </a:defRPr>
            </a:lvl8pPr>
            <a:lvl9pPr marL="4114800" lvl="8" indent="-298450">
              <a:spcBef>
                <a:spcPts val="0"/>
              </a:spcBef>
              <a:spcAft>
                <a:spcPts val="0"/>
              </a:spcAft>
              <a:buClr>
                <a:schemeClr val="dk1"/>
              </a:buClr>
              <a:buSzPts val="1100"/>
              <a:buChar char="■"/>
              <a:defRPr>
                <a:solidFill>
                  <a:schemeClr val="dk1"/>
                </a:solidFill>
              </a:defRPr>
            </a:lvl9pPr>
          </a:lstStyle>
          <a:p>
            <a:endParaRPr/>
          </a:p>
        </p:txBody>
      </p:sp>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006DB7"/>
                </a:solidFill>
              </a:defRPr>
            </a:lvl1pPr>
            <a:lvl2pPr lvl="1">
              <a:buNone/>
              <a:defRPr>
                <a:solidFill>
                  <a:srgbClr val="006DB7"/>
                </a:solidFill>
              </a:defRPr>
            </a:lvl2pPr>
            <a:lvl3pPr lvl="2">
              <a:buNone/>
              <a:defRPr>
                <a:solidFill>
                  <a:srgbClr val="006DB7"/>
                </a:solidFill>
              </a:defRPr>
            </a:lvl3pPr>
            <a:lvl4pPr lvl="3">
              <a:buNone/>
              <a:defRPr>
                <a:solidFill>
                  <a:srgbClr val="006DB7"/>
                </a:solidFill>
              </a:defRPr>
            </a:lvl4pPr>
            <a:lvl5pPr lvl="4">
              <a:buNone/>
              <a:defRPr>
                <a:solidFill>
                  <a:srgbClr val="006DB7"/>
                </a:solidFill>
              </a:defRPr>
            </a:lvl5pPr>
            <a:lvl6pPr lvl="5">
              <a:buNone/>
              <a:defRPr>
                <a:solidFill>
                  <a:srgbClr val="006DB7"/>
                </a:solidFill>
              </a:defRPr>
            </a:lvl6pPr>
            <a:lvl7pPr lvl="6">
              <a:buNone/>
              <a:defRPr>
                <a:solidFill>
                  <a:srgbClr val="006DB7"/>
                </a:solidFill>
              </a:defRPr>
            </a:lvl7pPr>
            <a:lvl8pPr lvl="7">
              <a:buNone/>
              <a:defRPr>
                <a:solidFill>
                  <a:srgbClr val="006DB7"/>
                </a:solidFill>
              </a:defRPr>
            </a:lvl8pPr>
            <a:lvl9pPr lvl="8">
              <a:buNone/>
              <a:defRPr>
                <a:solidFill>
                  <a:srgbClr val="006DB7"/>
                </a:solidFill>
              </a:defRPr>
            </a:lvl9pPr>
          </a:lstStyle>
          <a:p>
            <a:pPr marL="0" lvl="0" indent="0" algn="r" rtl="0">
              <a:spcBef>
                <a:spcPts val="0"/>
              </a:spcBef>
              <a:spcAft>
                <a:spcPts val="0"/>
              </a:spcAft>
              <a:buNone/>
            </a:pPr>
            <a:fld id="{00000000-1234-1234-1234-123412341234}" type="slidenum">
              <a:rPr lang="en"/>
              <a:t>‹#›</a:t>
            </a:fld>
            <a:endParaRPr/>
          </a:p>
        </p:txBody>
      </p:sp>
      <p:cxnSp>
        <p:nvCxnSpPr>
          <p:cNvPr id="58" name="Google Shape;58;p9"/>
          <p:cNvCxnSpPr/>
          <p:nvPr/>
        </p:nvCxnSpPr>
        <p:spPr>
          <a:xfrm>
            <a:off x="-38242" y="4860017"/>
            <a:ext cx="8510700" cy="0"/>
          </a:xfrm>
          <a:prstGeom prst="straightConnector1">
            <a:avLst/>
          </a:prstGeom>
          <a:noFill/>
          <a:ln w="38100" cap="flat" cmpd="sng">
            <a:solidFill>
              <a:srgbClr val="ECAD2F"/>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Font typeface="EB Garamond"/>
              <a:buNone/>
              <a:defRPr sz="8000" b="1">
                <a:latin typeface="EB Garamond"/>
                <a:ea typeface="EB Garamond"/>
                <a:cs typeface="EB Garamond"/>
                <a:sym typeface="EB Garamond"/>
              </a:defRPr>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66" name="Google Shape;6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Font typeface="Montserrat"/>
              <a:buChar char="●"/>
              <a:defRPr>
                <a:latin typeface="Montserrat"/>
                <a:ea typeface="Montserrat"/>
                <a:cs typeface="Montserrat"/>
                <a:sym typeface="Montserrat"/>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7" name="Google Shape;6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11"/>
          <p:cNvPicPr preferRelativeResize="0"/>
          <p:nvPr/>
        </p:nvPicPr>
        <p:blipFill rotWithShape="1">
          <a:blip r:embed="rId2">
            <a:alphaModFix amt="3000"/>
          </a:blip>
          <a:srcRect b="36964"/>
          <a:stretch/>
        </p:blipFill>
        <p:spPr>
          <a:xfrm>
            <a:off x="3694925" y="152400"/>
            <a:ext cx="6572567" cy="49911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12"/>
          <p:cNvPicPr preferRelativeResize="0"/>
          <p:nvPr/>
        </p:nvPicPr>
        <p:blipFill>
          <a:blip r:embed="rId2">
            <a:alphaModFix/>
          </a:blip>
          <a:stretch>
            <a:fillRect/>
          </a:stretch>
        </p:blipFill>
        <p:spPr>
          <a:xfrm>
            <a:off x="2173200" y="2073338"/>
            <a:ext cx="4797601" cy="996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rgbClr val="006DB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EB Garamond SemiBold"/>
              <a:buChar char="●"/>
              <a:defRPr sz="1300">
                <a:solidFill>
                  <a:schemeClr val="lt1"/>
                </a:solidFill>
                <a:latin typeface="EB Garamond SemiBold"/>
                <a:ea typeface="EB Garamond SemiBold"/>
                <a:cs typeface="EB Garamond SemiBold"/>
                <a:sym typeface="EB Garamond SemiBold"/>
              </a:defRPr>
            </a:lvl1pPr>
            <a:lvl2pPr marL="914400" lvl="1"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2pPr>
            <a:lvl3pPr marL="1371600" lvl="2"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3pPr>
            <a:lvl4pPr marL="1828800" lvl="3"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4pPr>
            <a:lvl5pPr marL="2286000" lvl="4"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5pPr>
            <a:lvl6pPr marL="2743200" lvl="5"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6pPr>
            <a:lvl7pPr marL="3200400" lvl="6"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7pPr>
            <a:lvl8pPr marL="3657600" lvl="7"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8pPr>
            <a:lvl9pPr marL="4114800" lvl="8" indent="-298450">
              <a:lnSpc>
                <a:spcPct val="115000"/>
              </a:lnSpc>
              <a:spcBef>
                <a:spcPts val="0"/>
              </a:spcBef>
              <a:spcAft>
                <a:spcPts val="0"/>
              </a:spcAft>
              <a:buClr>
                <a:schemeClr val="lt1"/>
              </a:buClr>
              <a:buSzPts val="1100"/>
              <a:buFont typeface="Montserrat"/>
              <a:buChar char="■"/>
              <a:defRPr sz="1100">
                <a:solidFill>
                  <a:schemeClr val="l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a:off x="716450" y="3803950"/>
            <a:ext cx="7838100" cy="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a:t>A WARM HEARTED, HOLY SPIRIT INSPIRED CHURCH</a:t>
            </a:r>
            <a:endParaRPr sz="2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9296" y="1533413"/>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dirty="0">
                <a:effectLst>
                  <a:innerShdw blurRad="63500" dist="50800" dir="13500000">
                    <a:prstClr val="black">
                      <a:alpha val="50000"/>
                    </a:prstClr>
                  </a:innerShdw>
                </a:effectLst>
              </a:rPr>
              <a:t>ORGANIZATIONAL</a:t>
            </a:r>
            <a:r>
              <a:rPr lang="en" dirty="0">
                <a:effectLst>
                  <a:innerShdw blurRad="63500" dist="50800" dir="13500000">
                    <a:prstClr val="black">
                      <a:alpha val="50000"/>
                    </a:prstClr>
                  </a:innerShdw>
                </a:effectLst>
              </a:rPr>
              <a:t> </a:t>
            </a:r>
            <a:r>
              <a:rPr lang="en" sz="3600" dirty="0">
                <a:effectLst>
                  <a:innerShdw blurRad="63500" dist="50800" dir="13500000">
                    <a:prstClr val="black">
                      <a:alpha val="50000"/>
                    </a:prstClr>
                  </a:innerShdw>
                </a:effectLst>
                <a:latin typeface="EB Garamond"/>
                <a:ea typeface="EB Garamond"/>
                <a:cs typeface="EB Garamond"/>
                <a:sym typeface="EB Garamond"/>
              </a:rPr>
              <a:t>DISTINCTIVE</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sp>
        <p:nvSpPr>
          <p:cNvPr id="89" name="Google Shape;89;p15"/>
          <p:cNvSpPr txBox="1"/>
          <p:nvPr/>
        </p:nvSpPr>
        <p:spPr>
          <a:xfrm>
            <a:off x="153823" y="2666075"/>
            <a:ext cx="6605899" cy="2123628"/>
          </a:xfrm>
          <a:prstGeom prst="rect">
            <a:avLst/>
          </a:prstGeom>
          <a:noFill/>
          <a:ln>
            <a:noFill/>
          </a:ln>
        </p:spPr>
        <p:txBody>
          <a:bodyPr spcFirstLastPara="1" wrap="square" lIns="91425" tIns="91425" rIns="91425" bIns="91425" anchor="t" anchorCtr="0">
            <a:spAutoFit/>
          </a:bodyPr>
          <a:lstStyle/>
          <a:p>
            <a:r>
              <a:rPr lang="en-US" sz="1800" b="1"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The Global Methodist Church is a connection of the </a:t>
            </a:r>
            <a:r>
              <a:rPr lang="en-US" sz="1800" b="1" i="1"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willing</a:t>
            </a:r>
            <a:r>
              <a:rPr lang="en-US" sz="1800" b="1"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 not the </a:t>
            </a:r>
            <a:r>
              <a:rPr lang="en-US" sz="1800" b="1" i="1"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constrained</a:t>
            </a:r>
            <a:r>
              <a:rPr lang="en-US" sz="1800" b="1"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 </a:t>
            </a:r>
            <a:r>
              <a:rPr lang="en-US" sz="18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In short, there is no “trust clause” as there is in some other denominations stating that a local church merely </a:t>
            </a:r>
            <a:r>
              <a:rPr lang="en-US" sz="1800" i="1"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holds</a:t>
            </a:r>
            <a:r>
              <a:rPr lang="en-US" sz="18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 property and assets </a:t>
            </a:r>
            <a:r>
              <a:rPr lang="en-US" sz="1800" i="1"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in trust</a:t>
            </a:r>
            <a:r>
              <a:rPr lang="en-US" sz="18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 for a general church. Instead, local Global Methodist congregations own all of their property and assets in perpetuity.</a:t>
            </a:r>
            <a:endParaRPr sz="1800" dirty="0">
              <a:effectLst>
                <a:innerShdw blurRad="63500" dist="50800" dir="13500000">
                  <a:prstClr val="black">
                    <a:alpha val="50000"/>
                  </a:prstClr>
                </a:innerShdw>
              </a:effectLst>
              <a:latin typeface="Montserrat"/>
              <a:ea typeface="Montserrat"/>
              <a:cs typeface="Montserrat"/>
              <a:sym typeface="Montserrat"/>
            </a:endParaRPr>
          </a:p>
        </p:txBody>
      </p:sp>
      <p:cxnSp>
        <p:nvCxnSpPr>
          <p:cNvPr id="90" name="Google Shape;90;p15"/>
          <p:cNvCxnSpPr/>
          <p:nvPr/>
        </p:nvCxnSpPr>
        <p:spPr>
          <a:xfrm>
            <a:off x="783987" y="2483417"/>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97023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682026"/>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effectLst>
                  <a:innerShdw blurRad="63500" dist="50800" dir="13500000">
                    <a:prstClr val="black">
                      <a:alpha val="50000"/>
                    </a:prstClr>
                  </a:innerShdw>
                </a:effectLst>
              </a:rPr>
              <a:t>MISSIONAL</a:t>
            </a:r>
            <a:r>
              <a:rPr lang="en" dirty="0">
                <a:effectLst>
                  <a:innerShdw blurRad="63500" dist="50800" dir="13500000">
                    <a:prstClr val="black">
                      <a:alpha val="50000"/>
                    </a:prstClr>
                  </a:innerShdw>
                </a:effectLst>
              </a:rPr>
              <a:t> </a:t>
            </a:r>
            <a:r>
              <a:rPr lang="en" sz="3600" dirty="0">
                <a:effectLst>
                  <a:innerShdw blurRad="63500" dist="50800" dir="13500000">
                    <a:prstClr val="black">
                      <a:alpha val="50000"/>
                    </a:prstClr>
                  </a:innerShdw>
                </a:effectLst>
                <a:latin typeface="EB Garamond"/>
                <a:ea typeface="EB Garamond"/>
                <a:cs typeface="EB Garamond"/>
                <a:sym typeface="EB Garamond"/>
              </a:rPr>
              <a:t>PRIORITIES</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52756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dirty="0">
                <a:effectLst>
                  <a:innerShdw blurRad="63500" dist="50800" dir="13500000">
                    <a:prstClr val="black">
                      <a:alpha val="50000"/>
                    </a:prstClr>
                  </a:innerShdw>
                </a:effectLst>
                <a:latin typeface="EB Garamond"/>
                <a:ea typeface="EB Garamond"/>
                <a:cs typeface="EB Garamond"/>
                <a:sym typeface="EB Garamond"/>
              </a:rPr>
              <a:t>BIBLICAL TEACHING</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772400" y="2478800"/>
            <a:ext cx="5435100" cy="2031295"/>
          </a:xfrm>
          <a:prstGeom prst="rect">
            <a:avLst/>
          </a:prstGeom>
          <a:noFill/>
          <a:ln>
            <a:noFill/>
          </a:ln>
        </p:spPr>
        <p:txBody>
          <a:bodyPr spcFirstLastPara="1" wrap="square" lIns="91425" tIns="91425" rIns="91425" bIns="91425" anchor="t" anchorCtr="0">
            <a:spAutoFit/>
          </a:bodyPr>
          <a:lstStyle/>
          <a:p>
            <a:r>
              <a:rPr lang="en-US" sz="2000" b="1"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We share with all people the whole counsel of God grounded in Scripture, </a:t>
            </a:r>
            <a:r>
              <a:rPr lang="en-US" sz="2000"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and we advance the presence and fulfillment of the Kingdom of God in every part of the world and at all levels of societies and cultures.</a:t>
            </a:r>
          </a:p>
        </p:txBody>
      </p:sp>
    </p:spTree>
    <p:extLst>
      <p:ext uri="{BB962C8B-B14F-4D97-AF65-F5344CB8AC3E}">
        <p14:creationId xmlns:p14="http://schemas.microsoft.com/office/powerpoint/2010/main" val="91344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82879"/>
            <a:ext cx="4587000" cy="93810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dirty="0">
                <a:effectLst>
                  <a:innerShdw blurRad="63500" dist="50800" dir="13500000">
                    <a:prstClr val="black">
                      <a:alpha val="50000"/>
                    </a:prstClr>
                  </a:innerShdw>
                </a:effectLst>
                <a:latin typeface="EB Garamond"/>
                <a:ea typeface="EB Garamond"/>
                <a:cs typeface="EB Garamond"/>
                <a:sym typeface="EB Garamond"/>
              </a:rPr>
              <a:t>TRANSFORMATIONAL DISCIPLESHIP</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sp>
        <p:nvSpPr>
          <p:cNvPr id="89" name="Google Shape;89;p15"/>
          <p:cNvSpPr txBox="1"/>
          <p:nvPr/>
        </p:nvSpPr>
        <p:spPr>
          <a:xfrm>
            <a:off x="930750" y="2818475"/>
            <a:ext cx="5948614" cy="1846629"/>
          </a:xfrm>
          <a:prstGeom prst="rect">
            <a:avLst/>
          </a:prstGeom>
          <a:noFill/>
          <a:ln>
            <a:noFill/>
          </a:ln>
        </p:spPr>
        <p:txBody>
          <a:bodyPr spcFirstLastPara="1" wrap="square" lIns="91425" tIns="91425" rIns="91425" bIns="91425" anchor="t" anchorCtr="0">
            <a:spAutoFit/>
          </a:bodyPr>
          <a:lstStyle/>
          <a:p>
            <a:r>
              <a:rPr lang="en-US" sz="1800" b="1" dirty="0">
                <a:latin typeface="Montserrat" pitchFamily="2" charset="77"/>
                <a:ea typeface="Calibri" panose="020F0502020204030204" pitchFamily="34" charset="0"/>
                <a:cs typeface="Times New Roman" panose="02020603050405020304" pitchFamily="18" charset="0"/>
              </a:rPr>
              <a:t>We are intentional about making, developing, nurturing, and deploying disciples of Jesus Christ</a:t>
            </a:r>
            <a:r>
              <a:rPr lang="en-US" sz="1800" dirty="0">
                <a:latin typeface="Montserrat" pitchFamily="2" charset="77"/>
                <a:ea typeface="Calibri" panose="020F0502020204030204" pitchFamily="34" charset="0"/>
                <a:cs typeface="Times New Roman" panose="02020603050405020304" pitchFamily="18" charset="0"/>
              </a:rPr>
              <a:t> through small groups where each person is invited, challenged, supported, and held accountable in living lives that reflect the character and mission of Christ.</a:t>
            </a:r>
            <a:r>
              <a:rPr lang="en-US" sz="1800" dirty="0">
                <a:latin typeface="Montserrat" pitchFamily="2" charset="77"/>
              </a:rPr>
              <a:t> </a:t>
            </a:r>
            <a:endParaRPr sz="1800" b="1" dirty="0">
              <a:latin typeface="Montserrat" pitchFamily="2" charset="77"/>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408794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454275"/>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dirty="0">
                <a:effectLst>
                  <a:innerShdw blurRad="63500" dist="50800" dir="13500000">
                    <a:prstClr val="black">
                      <a:alpha val="50000"/>
                    </a:prstClr>
                  </a:innerShdw>
                </a:effectLst>
                <a:latin typeface="EB Garamond"/>
                <a:ea typeface="EB Garamond"/>
                <a:cs typeface="EB Garamond"/>
                <a:sym typeface="EB Garamond"/>
              </a:rPr>
              <a:t>MULTIPLICATION</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600000" y="2478800"/>
            <a:ext cx="5962886" cy="2123628"/>
          </a:xfrm>
          <a:prstGeom prst="rect">
            <a:avLst/>
          </a:prstGeom>
          <a:noFill/>
          <a:ln>
            <a:noFill/>
          </a:ln>
        </p:spPr>
        <p:txBody>
          <a:bodyPr spcFirstLastPara="1" wrap="square" lIns="91425" tIns="91425" rIns="91425" bIns="91425" anchor="t" anchorCtr="0">
            <a:spAutoFit/>
          </a:bodyPr>
          <a:lstStyle/>
          <a:p>
            <a:r>
              <a:rPr lang="en-US" sz="1800">
                <a:latin typeface="Montserrat" pitchFamily="2" charset="77"/>
                <a:ea typeface="Calibri" panose="020F0502020204030204" pitchFamily="34" charset="0"/>
                <a:cs typeface="Times New Roman" panose="02020603050405020304" pitchFamily="18" charset="0"/>
              </a:rPr>
              <a:t>We are committed to seeing the life of Jesus reproduced in each person who chooses to follow him. </a:t>
            </a:r>
            <a:r>
              <a:rPr lang="en-US" sz="1800" b="1">
                <a:latin typeface="Montserrat" pitchFamily="2" charset="77"/>
                <a:ea typeface="Calibri" panose="020F0502020204030204" pitchFamily="34" charset="0"/>
                <a:cs typeface="Times New Roman" panose="02020603050405020304" pitchFamily="18" charset="0"/>
              </a:rPr>
              <a:t>Disciples are called to make disciples, who in turn make more disciples. And churches plant churches, that in turn plant new ones.</a:t>
            </a:r>
            <a:r>
              <a:rPr lang="en-US" sz="1800">
                <a:latin typeface="Montserrat" pitchFamily="2" charset="77"/>
                <a:ea typeface="Calibri" panose="020F0502020204030204" pitchFamily="34" charset="0"/>
                <a:cs typeface="Times New Roman" panose="02020603050405020304" pitchFamily="18" charset="0"/>
              </a:rPr>
              <a:t> Every disciple and every church is challenged to multiply disciples in God’s kingdom!</a:t>
            </a:r>
          </a:p>
        </p:txBody>
      </p:sp>
    </p:spTree>
    <p:extLst>
      <p:ext uri="{BB962C8B-B14F-4D97-AF65-F5344CB8AC3E}">
        <p14:creationId xmlns:p14="http://schemas.microsoft.com/office/powerpoint/2010/main" val="1572695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82879"/>
            <a:ext cx="4587000" cy="93810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dirty="0">
                <a:effectLst>
                  <a:innerShdw blurRad="63500" dist="50800" dir="13500000">
                    <a:prstClr val="black">
                      <a:alpha val="50000"/>
                    </a:prstClr>
                  </a:innerShdw>
                </a:effectLst>
                <a:latin typeface="EB Garamond"/>
                <a:ea typeface="EB Garamond"/>
                <a:cs typeface="EB Garamond"/>
                <a:sym typeface="EB Garamond"/>
              </a:rPr>
              <a:t>MINISTRY TO ALL PEOPLE</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sp>
        <p:nvSpPr>
          <p:cNvPr id="89" name="Google Shape;89;p15"/>
          <p:cNvSpPr txBox="1"/>
          <p:nvPr/>
        </p:nvSpPr>
        <p:spPr>
          <a:xfrm>
            <a:off x="930750" y="2818475"/>
            <a:ext cx="5948614" cy="1846629"/>
          </a:xfrm>
          <a:prstGeom prst="rect">
            <a:avLst/>
          </a:prstGeom>
          <a:noFill/>
          <a:ln>
            <a:noFill/>
          </a:ln>
        </p:spPr>
        <p:txBody>
          <a:bodyPr spcFirstLastPara="1" wrap="square" lIns="91425" tIns="91425" rIns="91425" bIns="91425" anchor="t" anchorCtr="0">
            <a:spAutoFit/>
          </a:bodyPr>
          <a:lstStyle/>
          <a:p>
            <a:r>
              <a:rPr lang="en-US" sz="1800" b="1"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We are a movement called to serve others so they may know the grace and love of Jesus in their lives. </a:t>
            </a:r>
            <a:r>
              <a:rPr lang="en-US" sz="1800"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We see the hurts that break the heart of God. Our hearts are broken too. We desire to be poured out so that others can experience the presence and power of God in their lives.</a:t>
            </a: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2816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53459" y="1194433"/>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dirty="0">
                <a:effectLst>
                  <a:innerShdw blurRad="63500" dist="50800" dir="13500000">
                    <a:prstClr val="black">
                      <a:alpha val="50000"/>
                    </a:prstClr>
                  </a:innerShdw>
                </a:effectLst>
                <a:latin typeface="EB Garamond"/>
                <a:ea typeface="EB Garamond"/>
                <a:cs typeface="EB Garamond"/>
                <a:sym typeface="EB Garamond"/>
              </a:rPr>
              <a:t>GLOBAL PARTNERS</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cxnSp>
        <p:nvCxnSpPr>
          <p:cNvPr id="83" name="Google Shape;83;p14"/>
          <p:cNvCxnSpPr/>
          <p:nvPr/>
        </p:nvCxnSpPr>
        <p:spPr>
          <a:xfrm>
            <a:off x="2634183" y="2110905"/>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521007" y="2273701"/>
            <a:ext cx="5686491" cy="2400627"/>
          </a:xfrm>
          <a:prstGeom prst="rect">
            <a:avLst/>
          </a:prstGeom>
          <a:noFill/>
          <a:ln>
            <a:noFill/>
          </a:ln>
        </p:spPr>
        <p:txBody>
          <a:bodyPr spcFirstLastPara="1" wrap="square" lIns="91425" tIns="91425" rIns="91425" bIns="91425" anchor="t" anchorCtr="0">
            <a:spAutoFit/>
          </a:bodyPr>
          <a:lstStyle/>
          <a:p>
            <a:r>
              <a:rPr lang="en-US" sz="1800" b="1"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We are a global church recognizing and deploying the gifts and contributions of each part of the church, working as partners in the Gospel with equal voice and leadership. </a:t>
            </a:r>
            <a:r>
              <a:rPr lang="en-US" sz="1800" dirty="0">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We intentionally connect churches from different regions of the world who develop mutually rewarding relationships to share the Gospel and to grow His Kingdom globally</a:t>
            </a:r>
            <a:r>
              <a:rPr lang="en-US" sz="1800" dirty="0">
                <a:effectLst>
                  <a:innerShdw blurRad="63500" dist="50800" dir="13500000">
                    <a:prstClr val="black">
                      <a:alpha val="50000"/>
                    </a:prstClr>
                  </a:innerShdw>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5020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06E4-0896-659D-0352-C9F6A4F696FD}"/>
              </a:ext>
            </a:extLst>
          </p:cNvPr>
          <p:cNvSpPr>
            <a:spLocks noGrp="1"/>
          </p:cNvSpPr>
          <p:nvPr>
            <p:ph type="title"/>
          </p:nvPr>
        </p:nvSpPr>
        <p:spPr/>
        <p:txBody>
          <a:bodyPr>
            <a:normAutofit/>
          </a:bodyPr>
          <a:lstStyle/>
          <a:p>
            <a:r>
              <a:rPr lang="en-US" sz="3600" dirty="0">
                <a:solidFill>
                  <a:schemeClr val="tx1"/>
                </a:solidFill>
                <a:effectLst>
                  <a:innerShdw blurRad="63500" dist="50800" dir="13500000">
                    <a:prstClr val="black">
                      <a:alpha val="50000"/>
                    </a:prstClr>
                  </a:innerShdw>
                </a:effectLst>
                <a:latin typeface="EB Garamond" pitchFamily="2" charset="0"/>
                <a:ea typeface="EB Garamond" pitchFamily="2" charset="0"/>
              </a:rPr>
              <a:t>STRUCTURE AND PRACTICES</a:t>
            </a:r>
          </a:p>
        </p:txBody>
      </p:sp>
      <p:sp>
        <p:nvSpPr>
          <p:cNvPr id="3" name="Text Placeholder 2">
            <a:extLst>
              <a:ext uri="{FF2B5EF4-FFF2-40B4-BE49-F238E27FC236}">
                <a16:creationId xmlns:a16="http://schemas.microsoft.com/office/drawing/2014/main" id="{21FA4864-01E8-33B6-F5C5-95673D7159A5}"/>
              </a:ext>
            </a:extLst>
          </p:cNvPr>
          <p:cNvSpPr>
            <a:spLocks noGrp="1"/>
          </p:cNvSpPr>
          <p:nvPr>
            <p:ph type="body" idx="1"/>
          </p:nvPr>
        </p:nvSpPr>
        <p:spPr/>
        <p:txBody>
          <a:bodyPr>
            <a:normAutofit/>
          </a:bodyPr>
          <a:lstStyle/>
          <a:p>
            <a:r>
              <a:rPr lang="en-US" sz="2000" dirty="0">
                <a:effectLst>
                  <a:innerShdw blurRad="63500" dist="50800" dir="13500000">
                    <a:prstClr val="black">
                      <a:alpha val="50000"/>
                    </a:prstClr>
                  </a:innerShdw>
                </a:effectLst>
              </a:rPr>
              <a:t>Transitional Conference Advisory Team</a:t>
            </a:r>
          </a:p>
          <a:p>
            <a:r>
              <a:rPr lang="en-US" sz="2000" dirty="0">
                <a:effectLst>
                  <a:innerShdw blurRad="63500" dist="50800" dir="13500000">
                    <a:prstClr val="black">
                      <a:alpha val="50000"/>
                    </a:prstClr>
                  </a:innerShdw>
                </a:effectLst>
              </a:rPr>
              <a:t>Provisional Districts</a:t>
            </a:r>
          </a:p>
          <a:p>
            <a:pPr lvl="1"/>
            <a:r>
              <a:rPr lang="en-US" sz="1800" dirty="0">
                <a:effectLst>
                  <a:innerShdw blurRad="63500" dist="50800" dir="13500000">
                    <a:prstClr val="black">
                      <a:alpha val="50000"/>
                    </a:prstClr>
                  </a:innerShdw>
                </a:effectLst>
              </a:rPr>
              <a:t>Presiding Elders</a:t>
            </a:r>
          </a:p>
          <a:p>
            <a:r>
              <a:rPr lang="en-US" sz="2000" dirty="0">
                <a:effectLst>
                  <a:innerShdw blurRad="63500" dist="50800" dir="13500000">
                    <a:prstClr val="black">
                      <a:alpha val="50000"/>
                    </a:prstClr>
                  </a:innerShdw>
                </a:effectLst>
              </a:rPr>
              <a:t>Provisional Annual Conference</a:t>
            </a:r>
          </a:p>
          <a:p>
            <a:pPr lvl="1"/>
            <a:r>
              <a:rPr lang="en-US" sz="1800" dirty="0">
                <a:effectLst>
                  <a:innerShdw blurRad="63500" dist="50800" dir="13500000">
                    <a:prstClr val="black">
                      <a:alpha val="50000"/>
                    </a:prstClr>
                  </a:innerShdw>
                </a:effectLst>
              </a:rPr>
              <a:t>President Pro-</a:t>
            </a:r>
            <a:r>
              <a:rPr lang="en-US" sz="1800" dirty="0" err="1">
                <a:effectLst>
                  <a:innerShdw blurRad="63500" dist="50800" dir="13500000">
                    <a:prstClr val="black">
                      <a:alpha val="50000"/>
                    </a:prstClr>
                  </a:innerShdw>
                </a:effectLst>
              </a:rPr>
              <a:t>Tems</a:t>
            </a:r>
            <a:endParaRPr lang="en-US" sz="1800" dirty="0">
              <a:effectLst>
                <a:innerShdw blurRad="63500" dist="50800" dir="13500000">
                  <a:prstClr val="black">
                    <a:alpha val="50000"/>
                  </a:prstClr>
                </a:innerShdw>
              </a:effectLst>
            </a:endParaRPr>
          </a:p>
          <a:p>
            <a:pPr lvl="1"/>
            <a:r>
              <a:rPr lang="en-US" sz="1800" dirty="0">
                <a:effectLst>
                  <a:innerShdw blurRad="63500" dist="50800" dir="13500000">
                    <a:prstClr val="black">
                      <a:alpha val="50000"/>
                    </a:prstClr>
                  </a:innerShdw>
                </a:effectLst>
              </a:rPr>
              <a:t>Bishops</a:t>
            </a:r>
          </a:p>
          <a:p>
            <a:pPr lvl="1"/>
            <a:endParaRPr lang="en-US" sz="2000" dirty="0">
              <a:effectLst>
                <a:innerShdw blurRad="63500" dist="50800" dir="13500000">
                  <a:prstClr val="black">
                    <a:alpha val="50000"/>
                  </a:prstClr>
                </a:innerShdw>
              </a:effectLst>
            </a:endParaRPr>
          </a:p>
          <a:p>
            <a:r>
              <a:rPr lang="en-US" sz="2000" dirty="0">
                <a:effectLst>
                  <a:innerShdw blurRad="63500" dist="50800" dir="13500000">
                    <a:prstClr val="black">
                      <a:alpha val="50000"/>
                    </a:prstClr>
                  </a:innerShdw>
                </a:effectLst>
              </a:rPr>
              <a:t>Consultative Appointment Process</a:t>
            </a:r>
          </a:p>
        </p:txBody>
      </p:sp>
    </p:spTree>
    <p:extLst>
      <p:ext uri="{BB962C8B-B14F-4D97-AF65-F5344CB8AC3E}">
        <p14:creationId xmlns:p14="http://schemas.microsoft.com/office/powerpoint/2010/main" val="222054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65149"/>
            <a:ext cx="4587000" cy="958184"/>
          </a:xfrm>
          <a:prstGeom prst="rect">
            <a:avLst/>
          </a:prstGeom>
        </p:spPr>
        <p:txBody>
          <a:bodyPr spcFirstLastPara="1" wrap="square" lIns="91425" tIns="91425" rIns="91425" bIns="91425" anchor="t" anchorCtr="0">
            <a:noAutofit/>
          </a:bodyPr>
          <a:lstStyle/>
          <a:p>
            <a:pPr lvl="0"/>
            <a:r>
              <a:rPr lang="en" sz="3200" dirty="0">
                <a:effectLst>
                  <a:innerShdw blurRad="63500" dist="50800" dir="13500000">
                    <a:prstClr val="black">
                      <a:alpha val="50000"/>
                    </a:prstClr>
                  </a:innerShdw>
                </a:effectLst>
                <a:latin typeface="EB Garamond"/>
                <a:ea typeface="EB Garamond"/>
                <a:cs typeface="EB Garamond"/>
                <a:sym typeface="EB Garamond"/>
              </a:rPr>
              <a:t>CONNECTIONAL FUNDING</a:t>
            </a:r>
            <a:endParaRPr sz="3200" dirty="0">
              <a:effectLst>
                <a:innerShdw blurRad="63500" dist="50800" dir="13500000">
                  <a:prstClr val="black">
                    <a:alpha val="50000"/>
                  </a:prstClr>
                </a:innerShdw>
              </a:effectLst>
              <a:latin typeface="EB Garamond"/>
              <a:ea typeface="EB Garamond"/>
              <a:cs typeface="EB Garamond"/>
              <a:sym typeface="EB Garamond"/>
            </a:endParaRPr>
          </a:p>
        </p:txBody>
      </p:sp>
      <p:sp>
        <p:nvSpPr>
          <p:cNvPr id="89" name="Google Shape;89;p15"/>
          <p:cNvSpPr txBox="1"/>
          <p:nvPr/>
        </p:nvSpPr>
        <p:spPr>
          <a:xfrm>
            <a:off x="930750" y="2716968"/>
            <a:ext cx="5957160" cy="1292631"/>
          </a:xfrm>
          <a:prstGeom prst="rect">
            <a:avLst/>
          </a:prstGeom>
          <a:noFill/>
          <a:ln>
            <a:noFill/>
          </a:ln>
        </p:spPr>
        <p:txBody>
          <a:bodyPr spcFirstLastPara="1" wrap="square" lIns="91425" tIns="91425" rIns="91425" bIns="91425" anchor="t" anchorCtr="0">
            <a:spAutoFit/>
          </a:bodyPr>
          <a:lstStyle/>
          <a:p>
            <a:pPr marL="0" indent="0">
              <a:buNone/>
            </a:pPr>
            <a:r>
              <a:rPr lang="en-US" sz="1800" dirty="0">
                <a:effectLst>
                  <a:innerShdw blurRad="63500" dist="50800" dir="13500000">
                    <a:prstClr val="black">
                      <a:alpha val="50000"/>
                    </a:prstClr>
                  </a:innerShdw>
                </a:effectLst>
                <a:latin typeface="Montserrat" pitchFamily="2" charset="77"/>
              </a:rPr>
              <a:t>Each local church of the Global Methodist Church contributes financially to the ministry of the Church beyond the local church through connectional funding. </a:t>
            </a: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082297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53457" y="962205"/>
            <a:ext cx="5221589" cy="1148700"/>
          </a:xfrm>
          <a:prstGeom prst="rect">
            <a:avLst/>
          </a:prstGeom>
        </p:spPr>
        <p:txBody>
          <a:bodyPr spcFirstLastPara="1" wrap="square" lIns="91425" tIns="91425" rIns="91425" bIns="91425" anchor="ctr" anchorCtr="0">
            <a:normAutofit fontScale="90000"/>
          </a:bodyPr>
          <a:lstStyle/>
          <a:p>
            <a:pPr lvl="0"/>
            <a:r>
              <a:rPr lang="en" sz="3600" dirty="0">
                <a:effectLst>
                  <a:innerShdw blurRad="63500" dist="50800" dir="13500000">
                    <a:prstClr val="black">
                      <a:alpha val="50000"/>
                    </a:prstClr>
                  </a:innerShdw>
                </a:effectLst>
                <a:latin typeface="EB Garamond"/>
                <a:ea typeface="EB Garamond"/>
                <a:cs typeface="EB Garamond"/>
                <a:sym typeface="EB Garamond"/>
              </a:rPr>
              <a:t>CONNECTIONAL FUNDING</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cxnSp>
        <p:nvCxnSpPr>
          <p:cNvPr id="83" name="Google Shape;83;p14"/>
          <p:cNvCxnSpPr/>
          <p:nvPr/>
        </p:nvCxnSpPr>
        <p:spPr>
          <a:xfrm>
            <a:off x="2634183" y="2110905"/>
            <a:ext cx="1002600" cy="0"/>
          </a:xfrm>
          <a:prstGeom prst="straightConnector1">
            <a:avLst/>
          </a:prstGeom>
          <a:noFill/>
          <a:ln w="9525" cap="flat" cmpd="sng">
            <a:solidFill>
              <a:srgbClr val="ECAD2F"/>
            </a:solidFill>
            <a:prstDash val="solid"/>
            <a:round/>
            <a:headEnd type="none" w="med" len="med"/>
            <a:tailEnd type="none" w="med" len="med"/>
          </a:ln>
        </p:spPr>
      </p:cxnSp>
      <p:sp>
        <p:nvSpPr>
          <p:cNvPr id="2" name="Google Shape;89;p15">
            <a:extLst>
              <a:ext uri="{FF2B5EF4-FFF2-40B4-BE49-F238E27FC236}">
                <a16:creationId xmlns:a16="http://schemas.microsoft.com/office/drawing/2014/main" id="{0FFBEFF6-14B1-2258-61FC-DF6D446F1D9D}"/>
              </a:ext>
            </a:extLst>
          </p:cNvPr>
          <p:cNvSpPr txBox="1"/>
          <p:nvPr/>
        </p:nvSpPr>
        <p:spPr>
          <a:xfrm>
            <a:off x="2634183" y="2386279"/>
            <a:ext cx="5957160" cy="1846629"/>
          </a:xfrm>
          <a:prstGeom prst="rect">
            <a:avLst/>
          </a:prstGeom>
          <a:noFill/>
          <a:ln>
            <a:noFill/>
          </a:ln>
        </p:spPr>
        <p:txBody>
          <a:bodyPr spcFirstLastPara="1" wrap="square" lIns="91425" tIns="91425" rIns="91425" bIns="91425" anchor="t" anchorCtr="0">
            <a:spAutoFit/>
          </a:bodyPr>
          <a:lstStyle/>
          <a:p>
            <a:pPr marL="0" indent="0">
              <a:buNone/>
            </a:pPr>
            <a:r>
              <a:rPr lang="en-US" sz="1800" dirty="0">
                <a:effectLst>
                  <a:innerShdw blurRad="63500" dist="50800" dir="13500000">
                    <a:prstClr val="black">
                      <a:alpha val="50000"/>
                    </a:prstClr>
                  </a:innerShdw>
                </a:effectLst>
                <a:latin typeface="Montserrat" pitchFamily="2" charset="77"/>
              </a:rPr>
              <a:t>The local church pays up to 1.5% of its operating income for general church connectional funding. The amount set can be less than the ceiling. The Transitional Leadership Council has set general church connectional funding at 1% of operating income initially.</a:t>
            </a:r>
          </a:p>
        </p:txBody>
      </p:sp>
    </p:spTree>
    <p:extLst>
      <p:ext uri="{BB962C8B-B14F-4D97-AF65-F5344CB8AC3E}">
        <p14:creationId xmlns:p14="http://schemas.microsoft.com/office/powerpoint/2010/main" val="291549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80ABDA-CD8A-0AEE-728D-35B77D4D7C7C}"/>
              </a:ext>
            </a:extLst>
          </p:cNvPr>
          <p:cNvSpPr>
            <a:spLocks noGrp="1"/>
          </p:cNvSpPr>
          <p:nvPr>
            <p:ph type="body" idx="1"/>
          </p:nvPr>
        </p:nvSpPr>
        <p:spPr>
          <a:xfrm>
            <a:off x="448056" y="329184"/>
            <a:ext cx="8311896" cy="4149566"/>
          </a:xfrm>
        </p:spPr>
        <p:txBody>
          <a:bodyPr>
            <a:normAutofit/>
          </a:bodyPr>
          <a:lstStyle/>
          <a:p>
            <a:pPr marL="0" indent="0" algn="ctr">
              <a:lnSpc>
                <a:spcPct val="100000"/>
              </a:lnSpc>
              <a:buNone/>
            </a:pPr>
            <a:r>
              <a:rPr lang="en-US" sz="2400" b="0" i="0" u="none" strike="noStrike" dirty="0">
                <a:solidFill>
                  <a:srgbClr val="000000"/>
                </a:solidFill>
                <a:effectLst>
                  <a:innerShdw blurRad="63500" dist="50800" dir="13500000">
                    <a:prstClr val="black">
                      <a:alpha val="50000"/>
                    </a:prstClr>
                  </a:innerShdw>
                </a:effectLst>
                <a:latin typeface="Montserrat" pitchFamily="2" charset="77"/>
              </a:rPr>
              <a:t>But you are a chosen people, a royal priesthood, a holy nation, a people for </a:t>
            </a:r>
            <a:r>
              <a:rPr lang="en-US" sz="2400" b="0" i="1" u="none" strike="noStrike" dirty="0">
                <a:solidFill>
                  <a:srgbClr val="000000"/>
                </a:solidFill>
                <a:effectLst>
                  <a:innerShdw blurRad="63500" dist="50800" dir="13500000">
                    <a:prstClr val="black">
                      <a:alpha val="50000"/>
                    </a:prstClr>
                  </a:innerShdw>
                </a:effectLst>
                <a:latin typeface="Montserrat" pitchFamily="2" charset="77"/>
              </a:rPr>
              <a:t>God’s</a:t>
            </a:r>
            <a:r>
              <a:rPr lang="en-US" sz="2400" b="0" i="0" u="none" strike="noStrike" dirty="0">
                <a:solidFill>
                  <a:srgbClr val="000000"/>
                </a:solidFill>
                <a:effectLst>
                  <a:innerShdw blurRad="63500" dist="50800" dir="13500000">
                    <a:prstClr val="black">
                      <a:alpha val="50000"/>
                    </a:prstClr>
                  </a:innerShdw>
                </a:effectLst>
                <a:latin typeface="Montserrat" pitchFamily="2" charset="77"/>
              </a:rPr>
              <a:t> own possession, </a:t>
            </a:r>
          </a:p>
          <a:p>
            <a:pPr marL="0" indent="0" algn="ctr">
              <a:lnSpc>
                <a:spcPct val="100000"/>
              </a:lnSpc>
              <a:buNone/>
            </a:pPr>
            <a:r>
              <a:rPr lang="en-US" sz="2400" b="0" i="0" u="none" strike="noStrike" dirty="0">
                <a:solidFill>
                  <a:srgbClr val="000000"/>
                </a:solidFill>
                <a:effectLst>
                  <a:innerShdw blurRad="63500" dist="50800" dir="13500000">
                    <a:prstClr val="black">
                      <a:alpha val="50000"/>
                    </a:prstClr>
                  </a:innerShdw>
                </a:effectLst>
                <a:latin typeface="Montserrat" pitchFamily="2" charset="77"/>
              </a:rPr>
              <a:t>so that you may proclaim the excellencies of Him who has called you out of darkness into His marvelous light; </a:t>
            </a:r>
            <a:r>
              <a:rPr lang="en-US" sz="2400" b="1" i="0" u="none" strike="noStrike" baseline="30000" dirty="0">
                <a:solidFill>
                  <a:srgbClr val="000000"/>
                </a:solidFill>
                <a:effectLst>
                  <a:innerShdw blurRad="63500" dist="50800" dir="13500000">
                    <a:prstClr val="black">
                      <a:alpha val="50000"/>
                    </a:prstClr>
                  </a:innerShdw>
                </a:effectLst>
                <a:latin typeface="Montserrat" pitchFamily="2" charset="77"/>
              </a:rPr>
              <a:t>10 </a:t>
            </a:r>
            <a:r>
              <a:rPr lang="en-US" sz="2400" b="0" i="0" u="none" strike="noStrike" dirty="0">
                <a:solidFill>
                  <a:srgbClr val="000000"/>
                </a:solidFill>
                <a:effectLst>
                  <a:innerShdw blurRad="63500" dist="50800" dir="13500000">
                    <a:prstClr val="black">
                      <a:alpha val="50000"/>
                    </a:prstClr>
                  </a:innerShdw>
                </a:effectLst>
                <a:latin typeface="Montserrat" pitchFamily="2" charset="77"/>
              </a:rPr>
              <a:t>for you once were not a people, but now you are the people of God; you had not received mercy, but now you have received mercy.</a:t>
            </a:r>
          </a:p>
          <a:p>
            <a:pPr marL="0" indent="0" algn="ctr">
              <a:lnSpc>
                <a:spcPct val="100000"/>
              </a:lnSpc>
              <a:buNone/>
            </a:pPr>
            <a:endParaRPr lang="en-US" sz="2400" dirty="0">
              <a:solidFill>
                <a:srgbClr val="000000"/>
              </a:solidFill>
              <a:effectLst>
                <a:innerShdw blurRad="63500" dist="50800" dir="13500000">
                  <a:prstClr val="black">
                    <a:alpha val="50000"/>
                  </a:prstClr>
                </a:innerShdw>
              </a:effectLst>
              <a:latin typeface="Montserrat" pitchFamily="2" charset="77"/>
            </a:endParaRPr>
          </a:p>
          <a:p>
            <a:pPr marL="0" indent="0" algn="ctr">
              <a:lnSpc>
                <a:spcPct val="100000"/>
              </a:lnSpc>
              <a:buNone/>
            </a:pPr>
            <a:r>
              <a:rPr lang="en-US" sz="2400" dirty="0">
                <a:solidFill>
                  <a:srgbClr val="000000"/>
                </a:solidFill>
                <a:effectLst>
                  <a:innerShdw blurRad="63500" dist="50800" dir="13500000">
                    <a:prstClr val="black">
                      <a:alpha val="50000"/>
                    </a:prstClr>
                  </a:innerShdw>
                </a:effectLst>
                <a:latin typeface="Montserrat" pitchFamily="2" charset="77"/>
              </a:rPr>
              <a:t>-1 Peter 2.9-10</a:t>
            </a:r>
            <a:endParaRPr lang="en-US" sz="2400" dirty="0">
              <a:effectLst>
                <a:innerShdw blurRad="63500" dist="50800" dir="13500000">
                  <a:prstClr val="black">
                    <a:alpha val="50000"/>
                  </a:prstClr>
                </a:innerShdw>
              </a:effectLst>
              <a:latin typeface="Montserrat" pitchFamily="2" charset="77"/>
            </a:endParaRPr>
          </a:p>
        </p:txBody>
      </p:sp>
    </p:spTree>
    <p:extLst>
      <p:ext uri="{BB962C8B-B14F-4D97-AF65-F5344CB8AC3E}">
        <p14:creationId xmlns:p14="http://schemas.microsoft.com/office/powerpoint/2010/main" val="88111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946750" y="707729"/>
            <a:ext cx="4587000" cy="958184"/>
          </a:xfrm>
          <a:prstGeom prst="rect">
            <a:avLst/>
          </a:prstGeom>
        </p:spPr>
        <p:txBody>
          <a:bodyPr spcFirstLastPara="1" wrap="square" lIns="91425" tIns="91425" rIns="91425" bIns="91425" anchor="t" anchorCtr="0">
            <a:noAutofit/>
          </a:bodyPr>
          <a:lstStyle/>
          <a:p>
            <a:pPr lvl="0"/>
            <a:r>
              <a:rPr lang="en" sz="3200" dirty="0">
                <a:latin typeface="EB Garamond"/>
                <a:ea typeface="EB Garamond"/>
                <a:cs typeface="EB Garamond"/>
                <a:sym typeface="EB Garamond"/>
              </a:rPr>
              <a:t>CONNECTIONAL FUNDING</a:t>
            </a:r>
            <a:endParaRPr sz="3200" dirty="0">
              <a:latin typeface="EB Garamond"/>
              <a:ea typeface="EB Garamond"/>
              <a:cs typeface="EB Garamond"/>
              <a:sym typeface="EB Garamond"/>
            </a:endParaRPr>
          </a:p>
        </p:txBody>
      </p:sp>
      <p:sp>
        <p:nvSpPr>
          <p:cNvPr id="89" name="Google Shape;89;p15"/>
          <p:cNvSpPr txBox="1"/>
          <p:nvPr/>
        </p:nvSpPr>
        <p:spPr>
          <a:xfrm>
            <a:off x="888417" y="2156883"/>
            <a:ext cx="5957160" cy="2400627"/>
          </a:xfrm>
          <a:prstGeom prst="rect">
            <a:avLst/>
          </a:prstGeom>
          <a:noFill/>
          <a:ln>
            <a:noFill/>
          </a:ln>
        </p:spPr>
        <p:txBody>
          <a:bodyPr spcFirstLastPara="1" wrap="square" lIns="91425" tIns="91425" rIns="91425" bIns="91425" anchor="t" anchorCtr="0">
            <a:spAutoFit/>
          </a:bodyPr>
          <a:lstStyle/>
          <a:p>
            <a:pPr marL="0" indent="0">
              <a:buNone/>
            </a:pPr>
            <a:r>
              <a:rPr lang="en-US" sz="1800" dirty="0">
                <a:effectLst>
                  <a:innerShdw blurRad="63500" dist="50800" dir="13500000">
                    <a:prstClr val="black">
                      <a:alpha val="50000"/>
                    </a:prstClr>
                  </a:innerShdw>
                </a:effectLst>
                <a:latin typeface="Montserrat" pitchFamily="2" charset="77"/>
              </a:rPr>
              <a:t>The local church pays up to 5% of its operating income for annual conference connectional funding. The amount set can be less than the ceiling. The Transitional Leadership Council has set annual conference connectional funding at 1% of operational income during this initial period. Once annual conferences are formed, they will each set their own respective percentages.</a:t>
            </a:r>
          </a:p>
        </p:txBody>
      </p:sp>
      <p:cxnSp>
        <p:nvCxnSpPr>
          <p:cNvPr id="90" name="Google Shape;90;p15"/>
          <p:cNvCxnSpPr/>
          <p:nvPr/>
        </p:nvCxnSpPr>
        <p:spPr>
          <a:xfrm>
            <a:off x="801031" y="1979083"/>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1145352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53457" y="197151"/>
            <a:ext cx="5221589" cy="1148700"/>
          </a:xfrm>
          <a:prstGeom prst="rect">
            <a:avLst/>
          </a:prstGeom>
        </p:spPr>
        <p:txBody>
          <a:bodyPr spcFirstLastPara="1" wrap="square" lIns="91425" tIns="91425" rIns="91425" bIns="91425" anchor="ctr" anchorCtr="0">
            <a:normAutofit fontScale="90000"/>
          </a:bodyPr>
          <a:lstStyle/>
          <a:p>
            <a:pPr lvl="0"/>
            <a:r>
              <a:rPr lang="en" sz="3600" dirty="0">
                <a:effectLst>
                  <a:innerShdw blurRad="63500" dist="50800" dir="13500000">
                    <a:prstClr val="black">
                      <a:alpha val="50000"/>
                    </a:prstClr>
                  </a:innerShdw>
                </a:effectLst>
                <a:latin typeface="EB Garamond"/>
                <a:ea typeface="EB Garamond"/>
                <a:cs typeface="EB Garamond"/>
                <a:sym typeface="EB Garamond"/>
              </a:rPr>
              <a:t>CONNECTIONAL FUNDING</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cxnSp>
        <p:nvCxnSpPr>
          <p:cNvPr id="83" name="Google Shape;83;p14"/>
          <p:cNvCxnSpPr/>
          <p:nvPr/>
        </p:nvCxnSpPr>
        <p:spPr>
          <a:xfrm>
            <a:off x="2634183" y="1345851"/>
            <a:ext cx="1002600" cy="0"/>
          </a:xfrm>
          <a:prstGeom prst="straightConnector1">
            <a:avLst/>
          </a:prstGeom>
          <a:noFill/>
          <a:ln w="9525" cap="flat" cmpd="sng">
            <a:solidFill>
              <a:srgbClr val="ECAD2F"/>
            </a:solidFill>
            <a:prstDash val="solid"/>
            <a:round/>
            <a:headEnd type="none" w="med" len="med"/>
            <a:tailEnd type="none" w="med" len="med"/>
          </a:ln>
        </p:spPr>
      </p:cxnSp>
      <p:sp>
        <p:nvSpPr>
          <p:cNvPr id="2" name="Google Shape;89;p15">
            <a:extLst>
              <a:ext uri="{FF2B5EF4-FFF2-40B4-BE49-F238E27FC236}">
                <a16:creationId xmlns:a16="http://schemas.microsoft.com/office/drawing/2014/main" id="{0FFBEFF6-14B1-2258-61FC-DF6D446F1D9D}"/>
              </a:ext>
            </a:extLst>
          </p:cNvPr>
          <p:cNvSpPr txBox="1"/>
          <p:nvPr/>
        </p:nvSpPr>
        <p:spPr>
          <a:xfrm>
            <a:off x="2753457" y="1532857"/>
            <a:ext cx="5957160" cy="2400627"/>
          </a:xfrm>
          <a:prstGeom prst="rect">
            <a:avLst/>
          </a:prstGeom>
          <a:noFill/>
          <a:ln>
            <a:noFill/>
          </a:ln>
        </p:spPr>
        <p:txBody>
          <a:bodyPr spcFirstLastPara="1" wrap="square" lIns="91425" tIns="91425" rIns="91425" bIns="91425" anchor="t" anchorCtr="0">
            <a:spAutoFit/>
          </a:bodyPr>
          <a:lstStyle/>
          <a:p>
            <a:pPr marL="0" indent="0">
              <a:buNone/>
            </a:pPr>
            <a:r>
              <a:rPr lang="en-US" sz="1800" dirty="0">
                <a:effectLst>
                  <a:innerShdw blurRad="63500" dist="50800" dir="13500000">
                    <a:prstClr val="black">
                      <a:alpha val="50000"/>
                    </a:prstClr>
                  </a:innerShdw>
                </a:effectLst>
                <a:latin typeface="Montserrat" pitchFamily="2" charset="77"/>
              </a:rPr>
              <a:t>Once a provisional annual conference is formed in an area, the provisional annual conference will determine the percentage of operating income that is to be paid as annual conference connectional funding. However, the percentage cannot exceed the 5% ceiling unless 2/3 of the provisional annual conference delegates vote to raise the ceiling.</a:t>
            </a:r>
          </a:p>
        </p:txBody>
      </p:sp>
    </p:spTree>
    <p:extLst>
      <p:ext uri="{BB962C8B-B14F-4D97-AF65-F5344CB8AC3E}">
        <p14:creationId xmlns:p14="http://schemas.microsoft.com/office/powerpoint/2010/main" val="4259509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BEC8-D05F-CB21-3A62-A43CACF34F2F}"/>
              </a:ext>
            </a:extLst>
          </p:cNvPr>
          <p:cNvSpPr>
            <a:spLocks noGrp="1"/>
          </p:cNvSpPr>
          <p:nvPr>
            <p:ph type="title"/>
          </p:nvPr>
        </p:nvSpPr>
        <p:spPr/>
        <p:txBody>
          <a:bodyPr/>
          <a:lstStyle/>
          <a:p>
            <a:r>
              <a:rPr lang="en-US" dirty="0">
                <a:solidFill>
                  <a:srgbClr val="00B0F0"/>
                </a:solidFill>
                <a:effectLst>
                  <a:innerShdw blurRad="63500" dist="50800" dir="13500000">
                    <a:prstClr val="black">
                      <a:alpha val="50000"/>
                    </a:prstClr>
                  </a:innerShdw>
                </a:effectLst>
              </a:rPr>
              <a:t>Why Join Another Denomination?</a:t>
            </a:r>
          </a:p>
        </p:txBody>
      </p:sp>
      <p:sp>
        <p:nvSpPr>
          <p:cNvPr id="4" name="Text Placeholder 3">
            <a:extLst>
              <a:ext uri="{FF2B5EF4-FFF2-40B4-BE49-F238E27FC236}">
                <a16:creationId xmlns:a16="http://schemas.microsoft.com/office/drawing/2014/main" id="{E2606A5F-C83D-5BD8-B6C0-232351B86F48}"/>
              </a:ext>
            </a:extLst>
          </p:cNvPr>
          <p:cNvSpPr>
            <a:spLocks noGrp="1"/>
          </p:cNvSpPr>
          <p:nvPr>
            <p:ph type="body" idx="2"/>
          </p:nvPr>
        </p:nvSpPr>
        <p:spPr>
          <a:xfrm>
            <a:off x="4648200" y="263471"/>
            <a:ext cx="3676800" cy="3780629"/>
          </a:xfrm>
        </p:spPr>
        <p:txBody>
          <a:bodyPr>
            <a:normAutofit lnSpcReduction="10000"/>
          </a:bodyPr>
          <a:lstStyle/>
          <a:p>
            <a:r>
              <a:rPr lang="en-US" sz="2000" dirty="0">
                <a:effectLst>
                  <a:innerShdw blurRad="63500" dist="50800" dir="13500000">
                    <a:prstClr val="black">
                      <a:alpha val="50000"/>
                    </a:prstClr>
                  </a:innerShdw>
                </a:effectLst>
              </a:rPr>
              <a:t>New Testament Ecclesiology is Connectional</a:t>
            </a:r>
          </a:p>
          <a:p>
            <a:r>
              <a:rPr lang="en-US" sz="2000" dirty="0">
                <a:effectLst>
                  <a:innerShdw blurRad="63500" dist="50800" dir="13500000">
                    <a:prstClr val="black">
                      <a:alpha val="50000"/>
                    </a:prstClr>
                  </a:innerShdw>
                </a:effectLst>
              </a:rPr>
              <a:t>Doctrinal Standard Maintained</a:t>
            </a:r>
          </a:p>
          <a:p>
            <a:r>
              <a:rPr lang="en-US" sz="2000" dirty="0">
                <a:effectLst>
                  <a:innerShdw blurRad="63500" dist="50800" dir="13500000">
                    <a:prstClr val="black">
                      <a:alpha val="50000"/>
                    </a:prstClr>
                  </a:innerShdw>
                </a:effectLst>
              </a:rPr>
              <a:t>Accountability</a:t>
            </a:r>
          </a:p>
          <a:p>
            <a:r>
              <a:rPr lang="en-US" sz="2000" dirty="0">
                <a:effectLst>
                  <a:innerShdw blurRad="63500" dist="50800" dir="13500000">
                    <a:prstClr val="black">
                      <a:alpha val="50000"/>
                    </a:prstClr>
                  </a:innerShdw>
                </a:effectLst>
              </a:rPr>
              <a:t>Collective Impact/Coordination of Ministry</a:t>
            </a:r>
          </a:p>
          <a:p>
            <a:r>
              <a:rPr lang="en-US" sz="2000" dirty="0">
                <a:effectLst>
                  <a:innerShdw blurRad="63500" dist="50800" dir="13500000">
                    <a:prstClr val="black">
                      <a:alpha val="50000"/>
                    </a:prstClr>
                  </a:innerShdw>
                </a:effectLst>
              </a:rPr>
              <a:t>Practical Resources</a:t>
            </a:r>
          </a:p>
          <a:p>
            <a:r>
              <a:rPr lang="en-US" sz="2000" dirty="0">
                <a:effectLst>
                  <a:innerShdw blurRad="63500" dist="50800" dir="13500000">
                    <a:prstClr val="black">
                      <a:alpha val="50000"/>
                    </a:prstClr>
                  </a:innerShdw>
                </a:effectLst>
              </a:rPr>
              <a:t>Pastoral Leadership</a:t>
            </a:r>
          </a:p>
          <a:p>
            <a:endParaRPr lang="en-US" dirty="0">
              <a:effectLst>
                <a:innerShdw blurRad="63500" dist="50800" dir="13500000">
                  <a:prstClr val="black">
                    <a:alpha val="50000"/>
                  </a:prstClr>
                </a:innerShdw>
              </a:effectLst>
            </a:endParaRPr>
          </a:p>
          <a:p>
            <a:endParaRPr lang="en-US" dirty="0">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350040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BC4E-33E7-8D1F-76F7-3E56B4D4468C}"/>
              </a:ext>
            </a:extLst>
          </p:cNvPr>
          <p:cNvSpPr>
            <a:spLocks noGrp="1"/>
          </p:cNvSpPr>
          <p:nvPr>
            <p:ph type="title"/>
          </p:nvPr>
        </p:nvSpPr>
        <p:spPr>
          <a:xfrm>
            <a:off x="1202907" y="598270"/>
            <a:ext cx="7038900" cy="914100"/>
          </a:xfrm>
        </p:spPr>
        <p:txBody>
          <a:bodyPr/>
          <a:lstStyle/>
          <a:p>
            <a:r>
              <a:rPr lang="en-US" u="sng" dirty="0">
                <a:solidFill>
                  <a:schemeClr val="tx1"/>
                </a:solidFill>
                <a:effectLst>
                  <a:innerShdw blurRad="63500" dist="50800" dir="13500000">
                    <a:prstClr val="black">
                      <a:alpha val="50000"/>
                    </a:prstClr>
                  </a:innerShdw>
                </a:effectLst>
              </a:rPr>
              <a:t>Purpose of Connection</a:t>
            </a:r>
          </a:p>
        </p:txBody>
      </p:sp>
      <p:sp>
        <p:nvSpPr>
          <p:cNvPr id="3" name="Text Placeholder 2">
            <a:extLst>
              <a:ext uri="{FF2B5EF4-FFF2-40B4-BE49-F238E27FC236}">
                <a16:creationId xmlns:a16="http://schemas.microsoft.com/office/drawing/2014/main" id="{8B081D3E-5A8D-87E4-77A8-FBCC1888BAF4}"/>
              </a:ext>
            </a:extLst>
          </p:cNvPr>
          <p:cNvSpPr>
            <a:spLocks noGrp="1"/>
          </p:cNvSpPr>
          <p:nvPr>
            <p:ph type="body" idx="1"/>
          </p:nvPr>
        </p:nvSpPr>
        <p:spPr/>
        <p:txBody>
          <a:bodyPr/>
          <a:lstStyle/>
          <a:p>
            <a:pPr marL="0" indent="0" algn="ctr">
              <a:spcBef>
                <a:spcPts val="0"/>
              </a:spcBef>
              <a:buNone/>
            </a:pPr>
            <a:r>
              <a:rPr lang="en-US" sz="2400" dirty="0">
                <a:effectLst>
                  <a:innerShdw blurRad="63500" dist="50800" dir="13500000">
                    <a:prstClr val="black">
                      <a:alpha val="50000"/>
                    </a:prstClr>
                  </a:innerShdw>
                </a:effectLst>
              </a:rPr>
              <a:t>To make disciples of Jesus Christ </a:t>
            </a:r>
            <a:r>
              <a:rPr lang="en-US" sz="2400" u="sng" dirty="0">
                <a:effectLst>
                  <a:innerShdw blurRad="63500" dist="50800" dir="13500000">
                    <a:prstClr val="black">
                      <a:alpha val="50000"/>
                    </a:prstClr>
                  </a:innerShdw>
                </a:effectLst>
              </a:rPr>
              <a:t>by equipping  local churches</a:t>
            </a:r>
            <a:r>
              <a:rPr lang="en-US" sz="2400" dirty="0">
                <a:effectLst>
                  <a:innerShdw blurRad="63500" dist="50800" dir="13500000">
                    <a:prstClr val="black">
                      <a:alpha val="50000"/>
                    </a:prstClr>
                  </a:innerShdw>
                </a:effectLst>
              </a:rPr>
              <a:t> for ministry and </a:t>
            </a:r>
            <a:r>
              <a:rPr lang="en-US" sz="2400" u="sng" dirty="0">
                <a:effectLst>
                  <a:innerShdw blurRad="63500" dist="50800" dir="13500000">
                    <a:prstClr val="black">
                      <a:alpha val="50000"/>
                    </a:prstClr>
                  </a:innerShdw>
                </a:effectLst>
              </a:rPr>
              <a:t>by providing a connection</a:t>
            </a:r>
            <a:r>
              <a:rPr lang="en-US" sz="2400" dirty="0">
                <a:effectLst>
                  <a:innerShdw blurRad="63500" dist="50800" dir="13500000">
                    <a:prstClr val="black">
                      <a:alpha val="50000"/>
                    </a:prstClr>
                  </a:innerShdw>
                </a:effectLst>
              </a:rPr>
              <a:t> for ministry beyond the local church; </a:t>
            </a:r>
          </a:p>
          <a:p>
            <a:pPr marL="0" indent="0" algn="ctr">
              <a:spcBef>
                <a:spcPts val="0"/>
              </a:spcBef>
              <a:buNone/>
            </a:pPr>
            <a:r>
              <a:rPr lang="en-US" sz="2400" dirty="0">
                <a:effectLst>
                  <a:innerShdw blurRad="63500" dist="50800" dir="13500000">
                    <a:prstClr val="black">
                      <a:alpha val="50000"/>
                    </a:prstClr>
                  </a:innerShdw>
                </a:effectLst>
              </a:rPr>
              <a:t>all to the glory of God.”   </a:t>
            </a:r>
          </a:p>
          <a:p>
            <a:pPr marL="146050" indent="0">
              <a:buNone/>
            </a:pPr>
            <a:endParaRPr lang="en-US" dirty="0"/>
          </a:p>
        </p:txBody>
      </p:sp>
    </p:spTree>
    <p:extLst>
      <p:ext uri="{BB962C8B-B14F-4D97-AF65-F5344CB8AC3E}">
        <p14:creationId xmlns:p14="http://schemas.microsoft.com/office/powerpoint/2010/main" val="3670869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BC4E-33E7-8D1F-76F7-3E56B4D4468C}"/>
              </a:ext>
            </a:extLst>
          </p:cNvPr>
          <p:cNvSpPr>
            <a:spLocks noGrp="1"/>
          </p:cNvSpPr>
          <p:nvPr>
            <p:ph type="title"/>
          </p:nvPr>
        </p:nvSpPr>
        <p:spPr/>
        <p:txBody>
          <a:bodyPr/>
          <a:lstStyle/>
          <a:p>
            <a:pPr algn="ctr"/>
            <a:r>
              <a:rPr lang="en-US" u="sng" dirty="0">
                <a:solidFill>
                  <a:schemeClr val="tx1"/>
                </a:solidFill>
                <a:effectLst>
                  <a:innerShdw blurRad="63500" dist="50800" dir="13500000">
                    <a:prstClr val="black">
                      <a:alpha val="50000"/>
                    </a:prstClr>
                  </a:innerShdw>
                </a:effectLst>
              </a:rPr>
              <a:t>Primary Tasks of Connection</a:t>
            </a:r>
          </a:p>
        </p:txBody>
      </p:sp>
      <p:sp>
        <p:nvSpPr>
          <p:cNvPr id="3" name="Text Placeholder 2">
            <a:extLst>
              <a:ext uri="{FF2B5EF4-FFF2-40B4-BE49-F238E27FC236}">
                <a16:creationId xmlns:a16="http://schemas.microsoft.com/office/drawing/2014/main" id="{8B081D3E-5A8D-87E4-77A8-FBCC1888BAF4}"/>
              </a:ext>
            </a:extLst>
          </p:cNvPr>
          <p:cNvSpPr>
            <a:spLocks noGrp="1"/>
          </p:cNvSpPr>
          <p:nvPr>
            <p:ph type="body" idx="1"/>
          </p:nvPr>
        </p:nvSpPr>
        <p:spPr/>
        <p:txBody>
          <a:bodyPr>
            <a:normAutofit/>
          </a:bodyPr>
          <a:lstStyle/>
          <a:p>
            <a:pPr marL="0" indent="0">
              <a:spcBef>
                <a:spcPts val="0"/>
              </a:spcBef>
              <a:buNone/>
            </a:pPr>
            <a:r>
              <a:rPr lang="en-US" sz="2000" dirty="0">
                <a:effectLst>
                  <a:innerShdw blurRad="63500" dist="50800" dir="13500000">
                    <a:prstClr val="black">
                      <a:alpha val="50000"/>
                    </a:prstClr>
                  </a:innerShdw>
                </a:effectLst>
              </a:rPr>
              <a:t>Recruit, train, equip and deploy transformational clergy and lay leadership </a:t>
            </a:r>
          </a:p>
          <a:p>
            <a:pPr marL="0" indent="0">
              <a:spcBef>
                <a:spcPts val="0"/>
              </a:spcBef>
              <a:buNone/>
            </a:pPr>
            <a:endParaRPr lang="en-US" sz="2000" dirty="0">
              <a:effectLst>
                <a:innerShdw blurRad="63500" dist="50800" dir="13500000">
                  <a:prstClr val="black">
                    <a:alpha val="50000"/>
                  </a:prstClr>
                </a:innerShdw>
              </a:effectLst>
            </a:endParaRPr>
          </a:p>
          <a:p>
            <a:pPr marL="0" indent="0">
              <a:spcBef>
                <a:spcPts val="0"/>
              </a:spcBef>
              <a:buNone/>
            </a:pPr>
            <a:r>
              <a:rPr lang="en-US" sz="2000" dirty="0">
                <a:effectLst>
                  <a:innerShdw blurRad="63500" dist="50800" dir="13500000">
                    <a:prstClr val="black">
                      <a:alpha val="50000"/>
                    </a:prstClr>
                  </a:innerShdw>
                </a:effectLst>
              </a:rPr>
              <a:t>Resource our local churches with effective tools and practices for effective disciple-making in the 21</a:t>
            </a:r>
            <a:r>
              <a:rPr lang="en-US" sz="2000" baseline="30000" dirty="0">
                <a:effectLst>
                  <a:innerShdw blurRad="63500" dist="50800" dir="13500000">
                    <a:prstClr val="black">
                      <a:alpha val="50000"/>
                    </a:prstClr>
                  </a:innerShdw>
                </a:effectLst>
              </a:rPr>
              <a:t>st</a:t>
            </a:r>
            <a:r>
              <a:rPr lang="en-US" sz="2000" dirty="0">
                <a:effectLst>
                  <a:innerShdw blurRad="63500" dist="50800" dir="13500000">
                    <a:prstClr val="black">
                      <a:alpha val="50000"/>
                    </a:prstClr>
                  </a:innerShdw>
                </a:effectLst>
              </a:rPr>
              <a:t> century, and re-forming the church for vitality, relevance and fruitfulness.</a:t>
            </a:r>
          </a:p>
          <a:p>
            <a:pPr marL="146050" indent="0">
              <a:buNone/>
            </a:pPr>
            <a:endParaRPr lang="en-US" dirty="0"/>
          </a:p>
        </p:txBody>
      </p:sp>
    </p:spTree>
    <p:extLst>
      <p:ext uri="{BB962C8B-B14F-4D97-AF65-F5344CB8AC3E}">
        <p14:creationId xmlns:p14="http://schemas.microsoft.com/office/powerpoint/2010/main" val="998500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BC4E-33E7-8D1F-76F7-3E56B4D4468C}"/>
              </a:ext>
            </a:extLst>
          </p:cNvPr>
          <p:cNvSpPr>
            <a:spLocks noGrp="1"/>
          </p:cNvSpPr>
          <p:nvPr>
            <p:ph type="title"/>
          </p:nvPr>
        </p:nvSpPr>
        <p:spPr/>
        <p:txBody>
          <a:bodyPr/>
          <a:lstStyle/>
          <a:p>
            <a:pPr algn="ctr"/>
            <a:r>
              <a:rPr lang="en-US" u="sng" dirty="0">
                <a:solidFill>
                  <a:schemeClr val="tx1"/>
                </a:solidFill>
                <a:effectLst>
                  <a:innerShdw blurRad="63500" dist="50800" dir="13500000">
                    <a:prstClr val="black">
                      <a:alpha val="50000"/>
                    </a:prstClr>
                  </a:innerShdw>
                </a:effectLst>
              </a:rPr>
              <a:t>Primary Tasks of Connection</a:t>
            </a:r>
          </a:p>
        </p:txBody>
      </p:sp>
      <p:sp>
        <p:nvSpPr>
          <p:cNvPr id="3" name="Text Placeholder 2">
            <a:extLst>
              <a:ext uri="{FF2B5EF4-FFF2-40B4-BE49-F238E27FC236}">
                <a16:creationId xmlns:a16="http://schemas.microsoft.com/office/drawing/2014/main" id="{8B081D3E-5A8D-87E4-77A8-FBCC1888BAF4}"/>
              </a:ext>
            </a:extLst>
          </p:cNvPr>
          <p:cNvSpPr>
            <a:spLocks noGrp="1"/>
          </p:cNvSpPr>
          <p:nvPr>
            <p:ph type="body" idx="1"/>
          </p:nvPr>
        </p:nvSpPr>
        <p:spPr/>
        <p:txBody>
          <a:bodyPr>
            <a:normAutofit/>
          </a:bodyPr>
          <a:lstStyle/>
          <a:p>
            <a:pPr marL="146050" indent="0">
              <a:buNone/>
            </a:pPr>
            <a:r>
              <a:rPr lang="en-US" sz="2000" dirty="0">
                <a:effectLst>
                  <a:innerShdw blurRad="63500" dist="50800" dir="13500000">
                    <a:prstClr val="black">
                      <a:alpha val="50000"/>
                    </a:prstClr>
                  </a:innerShdw>
                </a:effectLst>
              </a:rPr>
              <a:t>Align resources to support the mission of the local church and implement a system of accountability for mission and ministry at all levels.</a:t>
            </a:r>
          </a:p>
          <a:p>
            <a:pPr marL="146050" indent="0">
              <a:buNone/>
            </a:pPr>
            <a:endParaRPr lang="en-US" dirty="0"/>
          </a:p>
        </p:txBody>
      </p:sp>
    </p:spTree>
    <p:extLst>
      <p:ext uri="{BB962C8B-B14F-4D97-AF65-F5344CB8AC3E}">
        <p14:creationId xmlns:p14="http://schemas.microsoft.com/office/powerpoint/2010/main" val="772921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930750" y="1565149"/>
            <a:ext cx="4587000" cy="958184"/>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dirty="0">
                <a:effectLst>
                  <a:innerShdw blurRad="63500" dist="50800" dir="13500000">
                    <a:prstClr val="black">
                      <a:alpha val="50000"/>
                    </a:prstClr>
                  </a:innerShdw>
                </a:effectLst>
              </a:rPr>
              <a:t>JOINING</a:t>
            </a:r>
            <a:r>
              <a:rPr lang="en" dirty="0">
                <a:effectLst>
                  <a:innerShdw blurRad="63500" dist="50800" dir="13500000">
                    <a:prstClr val="black">
                      <a:alpha val="50000"/>
                    </a:prstClr>
                  </a:innerShdw>
                </a:effectLst>
              </a:rPr>
              <a:t> </a:t>
            </a:r>
            <a:r>
              <a:rPr lang="en" sz="3600" dirty="0">
                <a:effectLst>
                  <a:innerShdw blurRad="63500" dist="50800" dir="13500000">
                    <a:prstClr val="black">
                      <a:alpha val="50000"/>
                    </a:prstClr>
                  </a:innerShdw>
                </a:effectLst>
                <a:latin typeface="EB Garamond"/>
                <a:ea typeface="EB Garamond"/>
                <a:cs typeface="EB Garamond"/>
                <a:sym typeface="EB Garamond"/>
              </a:rPr>
              <a:t>THE GLOBAL METHODIST CHURCH</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sp>
        <p:nvSpPr>
          <p:cNvPr id="89" name="Google Shape;89;p15"/>
          <p:cNvSpPr txBox="1"/>
          <p:nvPr/>
        </p:nvSpPr>
        <p:spPr>
          <a:xfrm>
            <a:off x="930750" y="2716968"/>
            <a:ext cx="5957160" cy="1846629"/>
          </a:xfrm>
          <a:prstGeom prst="rect">
            <a:avLst/>
          </a:prstGeom>
          <a:noFill/>
          <a:ln>
            <a:noFill/>
          </a:ln>
        </p:spPr>
        <p:txBody>
          <a:bodyPr spcFirstLastPara="1" wrap="square" lIns="91425" tIns="91425" rIns="91425" bIns="91425" anchor="t" anchorCtr="0">
            <a:spAutoFit/>
          </a:bodyPr>
          <a:lstStyle/>
          <a:p>
            <a:r>
              <a:rPr lang="en-US" sz="18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New beginnings are rarely easy. We know some local churches will face obstacles to joining the Global Methodist Church. For others, the transition will be fairly simple. Whatever the case, </a:t>
            </a:r>
            <a:r>
              <a:rPr lang="en-US" sz="1800" b="1"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the Global Methodist Church will do all in its power to assist local churches that want to join! </a:t>
            </a:r>
            <a:endParaRPr sz="1800" b="1" dirty="0">
              <a:effectLst>
                <a:innerShdw blurRad="63500" dist="50800" dir="13500000">
                  <a:prstClr val="black">
                    <a:alpha val="50000"/>
                  </a:prstClr>
                </a:innerShdw>
              </a:effectLst>
              <a:latin typeface="Montserrat"/>
              <a:ea typeface="Montserrat"/>
              <a:cs typeface="Montserrat"/>
              <a:sym typeface="Montserrat"/>
            </a:endParaRPr>
          </a:p>
        </p:txBody>
      </p:sp>
      <p:cxnSp>
        <p:nvCxnSpPr>
          <p:cNvPr id="90" name="Google Shape;90;p15"/>
          <p:cNvCxnSpPr/>
          <p:nvPr/>
        </p:nvCxnSpPr>
        <p:spPr>
          <a:xfrm>
            <a:off x="758350" y="26201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27251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399" y="1086806"/>
            <a:ext cx="5221589"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dirty="0">
                <a:effectLst>
                  <a:innerShdw blurRad="63500" dist="50800" dir="13500000">
                    <a:prstClr val="black">
                      <a:alpha val="50000"/>
                    </a:prstClr>
                  </a:innerShdw>
                </a:effectLst>
              </a:rPr>
              <a:t>MEMBERS</a:t>
            </a:r>
            <a:r>
              <a:rPr lang="en" dirty="0">
                <a:effectLst>
                  <a:innerShdw blurRad="63500" dist="50800" dir="13500000">
                    <a:prstClr val="black">
                      <a:alpha val="50000"/>
                    </a:prstClr>
                  </a:innerShdw>
                </a:effectLst>
              </a:rPr>
              <a:t> </a:t>
            </a:r>
            <a:r>
              <a:rPr lang="en" sz="3600" dirty="0">
                <a:effectLst>
                  <a:innerShdw blurRad="63500" dist="50800" dir="13500000">
                    <a:prstClr val="black">
                      <a:alpha val="50000"/>
                    </a:prstClr>
                  </a:innerShdw>
                </a:effectLst>
                <a:latin typeface="EB Garamond"/>
                <a:ea typeface="EB Garamond"/>
                <a:cs typeface="EB Garamond"/>
                <a:sym typeface="EB Garamond"/>
              </a:rPr>
              <a:t>JOIN US!</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cxnSp>
        <p:nvCxnSpPr>
          <p:cNvPr id="83" name="Google Shape;83;p14"/>
          <p:cNvCxnSpPr/>
          <p:nvPr/>
        </p:nvCxnSpPr>
        <p:spPr>
          <a:xfrm>
            <a:off x="2608546" y="1974173"/>
            <a:ext cx="1002600" cy="0"/>
          </a:xfrm>
          <a:prstGeom prst="straightConnector1">
            <a:avLst/>
          </a:prstGeom>
          <a:noFill/>
          <a:ln w="9525" cap="flat" cmpd="sng">
            <a:solidFill>
              <a:srgbClr val="ECAD2F"/>
            </a:solidFill>
            <a:prstDash val="solid"/>
            <a:round/>
            <a:headEnd type="none" w="med" len="med"/>
            <a:tailEnd type="none" w="med" len="med"/>
          </a:ln>
        </p:spPr>
      </p:cxnSp>
      <p:sp>
        <p:nvSpPr>
          <p:cNvPr id="6" name="Google Shape;82;p14">
            <a:extLst>
              <a:ext uri="{FF2B5EF4-FFF2-40B4-BE49-F238E27FC236}">
                <a16:creationId xmlns:a16="http://schemas.microsoft.com/office/drawing/2014/main" id="{60A2DA79-3381-4B48-8968-1972FB90D5F0}"/>
              </a:ext>
            </a:extLst>
          </p:cNvPr>
          <p:cNvSpPr txBox="1"/>
          <p:nvPr/>
        </p:nvSpPr>
        <p:spPr>
          <a:xfrm>
            <a:off x="2367185" y="1974173"/>
            <a:ext cx="5780493" cy="2862292"/>
          </a:xfrm>
          <a:prstGeom prst="rect">
            <a:avLst/>
          </a:prstGeom>
          <a:noFill/>
          <a:ln>
            <a:noFill/>
          </a:ln>
        </p:spPr>
        <p:txBody>
          <a:bodyPr spcFirstLastPara="1" wrap="square" lIns="91425" tIns="91425" rIns="91425" bIns="91425" anchor="t" anchorCtr="0">
            <a:spAutoFit/>
          </a:bodyPr>
          <a:lstStyle/>
          <a:p>
            <a:pPr marL="158750" lvl="0">
              <a:buSzPts val="1100"/>
              <a:defRPr/>
            </a:pPr>
            <a:r>
              <a:rPr lang="en-US" sz="1600" b="1" dirty="0">
                <a:effectLst>
                  <a:innerShdw blurRad="63500" dist="50800" dir="13500000">
                    <a:prstClr val="black">
                      <a:alpha val="50000"/>
                    </a:prstClr>
                  </a:innerShdw>
                </a:effectLst>
                <a:latin typeface="Montserrat"/>
                <a:ea typeface="Montserrat"/>
                <a:cs typeface="Montserrat"/>
                <a:sym typeface="Montserrat"/>
              </a:rPr>
              <a:t>Many people will become a member of the Global Methodist Church when their local church becomes a member congregation.</a:t>
            </a:r>
            <a:r>
              <a:rPr lang="en-US" sz="1600" dirty="0">
                <a:effectLst>
                  <a:innerShdw blurRad="63500" dist="50800" dir="13500000">
                    <a:prstClr val="black">
                      <a:alpha val="50000"/>
                    </a:prstClr>
                  </a:innerShdw>
                </a:effectLst>
                <a:latin typeface="Montserrat"/>
                <a:ea typeface="Montserrat"/>
                <a:cs typeface="Montserrat"/>
                <a:sym typeface="Montserrat"/>
              </a:rPr>
              <a:t> </a:t>
            </a:r>
            <a:r>
              <a:rPr lang="en-US" sz="16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However, we know many people will not immediately have a congregation to join. </a:t>
            </a:r>
            <a:r>
              <a:rPr lang="en-US" sz="1600" dirty="0">
                <a:effectLst>
                  <a:innerShdw blurRad="63500" dist="50800" dir="13500000">
                    <a:prstClr val="black">
                      <a:alpha val="50000"/>
                    </a:prstClr>
                  </a:innerShdw>
                </a:effectLst>
                <a:latin typeface="Montserrat" pitchFamily="2" charset="77"/>
              </a:rPr>
              <a:t>We believe steadfast faithfulness, prayer, patience, and sacrificial giving will lead to new local churches that will flourish and grow. We should never forget that every local congregation in Christian history started where two or three were gathered in His name.</a:t>
            </a:r>
          </a:p>
          <a:p>
            <a:endParaRPr b="1" dirty="0">
              <a:latin typeface="Montserrat"/>
              <a:ea typeface="Montserrat"/>
              <a:cs typeface="Montserrat"/>
              <a:sym typeface="Montserrat"/>
            </a:endParaRPr>
          </a:p>
        </p:txBody>
      </p:sp>
    </p:spTree>
    <p:extLst>
      <p:ext uri="{BB962C8B-B14F-4D97-AF65-F5344CB8AC3E}">
        <p14:creationId xmlns:p14="http://schemas.microsoft.com/office/powerpoint/2010/main" val="2525523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7C145-4AF7-0D35-02DA-DB8668C6182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01F5B3B-AD7F-0DA2-DEC6-841D769646F4}"/>
              </a:ext>
            </a:extLst>
          </p:cNvPr>
          <p:cNvSpPr>
            <a:spLocks noGrp="1"/>
          </p:cNvSpPr>
          <p:nvPr>
            <p:ph type="body" idx="1"/>
          </p:nvPr>
        </p:nvSpPr>
        <p:spPr/>
        <p:txBody>
          <a:bodyPr/>
          <a:lstStyle/>
          <a:p>
            <a:endParaRPr lang="en-US"/>
          </a:p>
        </p:txBody>
      </p:sp>
      <p:pic>
        <p:nvPicPr>
          <p:cNvPr id="4" name="GMC Video.mp4">
            <a:hlinkClick r:id="" action="ppaction://media"/>
            <a:extLst>
              <a:ext uri="{FF2B5EF4-FFF2-40B4-BE49-F238E27FC236}">
                <a16:creationId xmlns:a16="http://schemas.microsoft.com/office/drawing/2014/main" id="{A87E439A-9D71-CCBF-8E52-0547600CCC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66900" y="1060450"/>
            <a:ext cx="5410200" cy="3022600"/>
          </a:xfrm>
          <a:prstGeom prst="rect">
            <a:avLst/>
          </a:prstGeom>
        </p:spPr>
      </p:pic>
    </p:spTree>
    <p:extLst>
      <p:ext uri="{BB962C8B-B14F-4D97-AF65-F5344CB8AC3E}">
        <p14:creationId xmlns:p14="http://schemas.microsoft.com/office/powerpoint/2010/main" val="10242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2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 name="TextBox 1">
            <a:extLst>
              <a:ext uri="{FF2B5EF4-FFF2-40B4-BE49-F238E27FC236}">
                <a16:creationId xmlns:a16="http://schemas.microsoft.com/office/drawing/2014/main" id="{3222268E-3DC4-B149-AA7E-01A8FAFBD979}"/>
              </a:ext>
            </a:extLst>
          </p:cNvPr>
          <p:cNvSpPr txBox="1"/>
          <p:nvPr/>
        </p:nvSpPr>
        <p:spPr>
          <a:xfrm>
            <a:off x="3862698" y="3085032"/>
            <a:ext cx="2486827" cy="338554"/>
          </a:xfrm>
          <a:prstGeom prst="rect">
            <a:avLst/>
          </a:prstGeom>
          <a:noFill/>
        </p:spPr>
        <p:txBody>
          <a:bodyPr wrap="square" rtlCol="0">
            <a:spAutoFit/>
          </a:bodyPr>
          <a:lstStyle/>
          <a:p>
            <a:r>
              <a:rPr lang="en-US" sz="1600" err="1">
                <a:solidFill>
                  <a:schemeClr val="bg1"/>
                </a:solidFill>
              </a:rPr>
              <a:t>www.globalmethodist.org</a:t>
            </a:r>
            <a:endParaRPr lang="en-US" sz="16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63F013-4C8C-6B0A-4BB9-BF60D1846592}"/>
              </a:ext>
            </a:extLst>
          </p:cNvPr>
          <p:cNvSpPr>
            <a:spLocks noGrp="1"/>
          </p:cNvSpPr>
          <p:nvPr>
            <p:ph type="body" idx="1"/>
          </p:nvPr>
        </p:nvSpPr>
        <p:spPr>
          <a:xfrm>
            <a:off x="1297500" y="402336"/>
            <a:ext cx="7038900" cy="4076414"/>
          </a:xfrm>
        </p:spPr>
        <p:txBody>
          <a:bodyPr>
            <a:normAutofit/>
          </a:bodyPr>
          <a:lstStyle/>
          <a:p>
            <a:pPr marL="146050" indent="0" algn="ctr">
              <a:buNone/>
            </a:pPr>
            <a:endParaRPr lang="en-US" sz="2000" dirty="0">
              <a:effectLst>
                <a:innerShdw blurRad="63500" dist="50800" dir="13500000">
                  <a:prstClr val="black">
                    <a:alpha val="50000"/>
                  </a:prstClr>
                </a:innerShdw>
              </a:effectLst>
            </a:endParaRPr>
          </a:p>
          <a:p>
            <a:pPr marL="146050" indent="0" algn="ctr">
              <a:buNone/>
            </a:pPr>
            <a:r>
              <a:rPr lang="en-US" sz="2800" b="1" dirty="0">
                <a:effectLst>
                  <a:innerShdw blurRad="63500" dist="50800" dir="13500000">
                    <a:prstClr val="black">
                      <a:alpha val="50000"/>
                    </a:prstClr>
                  </a:innerShdw>
                </a:effectLst>
              </a:rPr>
              <a:t>John Wesley Began a Movement!</a:t>
            </a:r>
          </a:p>
          <a:p>
            <a:pPr marL="146050" indent="0" algn="ctr">
              <a:buNone/>
            </a:pPr>
            <a:endParaRPr lang="en-US" sz="2000" dirty="0">
              <a:effectLst>
                <a:innerShdw blurRad="63500" dist="50800" dir="13500000">
                  <a:prstClr val="black">
                    <a:alpha val="50000"/>
                  </a:prstClr>
                </a:innerShdw>
              </a:effectLst>
            </a:endParaRPr>
          </a:p>
          <a:p>
            <a:pPr marL="146050" indent="0">
              <a:buNone/>
            </a:pPr>
            <a:r>
              <a:rPr lang="en-US" sz="2000" dirty="0">
                <a:effectLst>
                  <a:innerShdw blurRad="63500" dist="50800" dir="13500000">
                    <a:prstClr val="black">
                      <a:alpha val="50000"/>
                    </a:prstClr>
                  </a:innerShdw>
                </a:effectLst>
              </a:rPr>
              <a:t>✦	To Renew a Church</a:t>
            </a:r>
          </a:p>
          <a:p>
            <a:pPr marL="146050" indent="0">
              <a:buNone/>
            </a:pPr>
            <a:endParaRPr lang="en-US" sz="2000" dirty="0">
              <a:effectLst>
                <a:innerShdw blurRad="63500" dist="50800" dir="13500000">
                  <a:prstClr val="black">
                    <a:alpha val="50000"/>
                  </a:prstClr>
                </a:innerShdw>
              </a:effectLst>
            </a:endParaRPr>
          </a:p>
          <a:p>
            <a:pPr marL="146050" indent="0">
              <a:buNone/>
            </a:pPr>
            <a:r>
              <a:rPr lang="en-US" sz="2000" dirty="0">
                <a:effectLst>
                  <a:innerShdw blurRad="63500" dist="50800" dir="13500000">
                    <a:prstClr val="black">
                      <a:alpha val="50000"/>
                    </a:prstClr>
                  </a:innerShdw>
                </a:effectLst>
              </a:rPr>
              <a:t>✦	To Spread Scriptural Holiness Across the Land</a:t>
            </a:r>
          </a:p>
          <a:p>
            <a:pPr marL="146050" indent="0" algn="ctr">
              <a:buNone/>
            </a:pPr>
            <a:endParaRPr lang="en-US" sz="2000" dirty="0">
              <a:effectLst>
                <a:innerShdw blurRad="63500" dist="50800" dir="13500000">
                  <a:prstClr val="black">
                    <a:alpha val="50000"/>
                  </a:prstClr>
                </a:innerShdw>
              </a:effectLst>
            </a:endParaRPr>
          </a:p>
          <a:p>
            <a:pPr marL="146050" indent="0" algn="ctr">
              <a:buNone/>
            </a:pPr>
            <a:r>
              <a:rPr lang="en-US" sz="2400" b="1" dirty="0">
                <a:effectLst>
                  <a:innerShdw blurRad="63500" dist="50800" dir="13500000">
                    <a:prstClr val="black">
                      <a:alpha val="50000"/>
                    </a:prstClr>
                  </a:innerShdw>
                </a:effectLst>
              </a:rPr>
              <a:t>Do it </a:t>
            </a:r>
            <a:r>
              <a:rPr lang="en-US" sz="2400" b="1">
                <a:effectLst>
                  <a:innerShdw blurRad="63500" dist="50800" dir="13500000">
                    <a:prstClr val="black">
                      <a:alpha val="50000"/>
                    </a:prstClr>
                  </a:innerShdw>
                </a:effectLst>
              </a:rPr>
              <a:t>again in </a:t>
            </a:r>
            <a:r>
              <a:rPr lang="en-US" sz="2400" b="1" dirty="0">
                <a:effectLst>
                  <a:innerShdw blurRad="63500" dist="50800" dir="13500000">
                    <a:prstClr val="black">
                      <a:alpha val="50000"/>
                    </a:prstClr>
                  </a:innerShdw>
                </a:effectLst>
              </a:rPr>
              <a:t>me!</a:t>
            </a:r>
          </a:p>
          <a:p>
            <a:pPr marL="146050" indent="0" algn="ctr">
              <a:buNone/>
            </a:pPr>
            <a:r>
              <a:rPr lang="en-US" sz="2400" b="1" dirty="0">
                <a:effectLst>
                  <a:innerShdw blurRad="63500" dist="50800" dir="13500000">
                    <a:prstClr val="black">
                      <a:alpha val="50000"/>
                    </a:prstClr>
                  </a:innerShdw>
                </a:effectLst>
              </a:rPr>
              <a:t>Do it again in us!</a:t>
            </a:r>
          </a:p>
          <a:p>
            <a:pPr marL="146050" indent="0" algn="ctr">
              <a:buNone/>
            </a:pPr>
            <a:r>
              <a:rPr lang="en-US" sz="2000" dirty="0">
                <a:effectLst>
                  <a:innerShdw blurRad="63500" dist="50800" dir="13500000">
                    <a:prstClr val="black">
                      <a:alpha val="50000"/>
                    </a:prstClr>
                  </a:innerShdw>
                </a:effectLst>
              </a:rPr>
              <a:t>	</a:t>
            </a:r>
          </a:p>
        </p:txBody>
      </p:sp>
    </p:spTree>
    <p:extLst>
      <p:ext uri="{BB962C8B-B14F-4D97-AF65-F5344CB8AC3E}">
        <p14:creationId xmlns:p14="http://schemas.microsoft.com/office/powerpoint/2010/main" val="416005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63F013-4C8C-6B0A-4BB9-BF60D1846592}"/>
              </a:ext>
            </a:extLst>
          </p:cNvPr>
          <p:cNvSpPr>
            <a:spLocks noGrp="1"/>
          </p:cNvSpPr>
          <p:nvPr>
            <p:ph type="body" idx="1"/>
          </p:nvPr>
        </p:nvSpPr>
        <p:spPr>
          <a:xfrm>
            <a:off x="178420" y="402336"/>
            <a:ext cx="8157980" cy="4076414"/>
          </a:xfrm>
        </p:spPr>
        <p:txBody>
          <a:bodyPr>
            <a:normAutofit fontScale="92500" lnSpcReduction="20000"/>
          </a:bodyPr>
          <a:lstStyle/>
          <a:p>
            <a:pPr marL="146050" indent="0" algn="ctr">
              <a:buNone/>
            </a:pPr>
            <a:r>
              <a:rPr lang="en-US" sz="2800" u="sng" dirty="0">
                <a:effectLst>
                  <a:innerShdw blurRad="63500" dist="50800" dir="13500000">
                    <a:prstClr val="black">
                      <a:alpha val="50000"/>
                    </a:prstClr>
                  </a:innerShdw>
                </a:effectLst>
              </a:rPr>
              <a:t>Six Desires of Piety</a:t>
            </a:r>
          </a:p>
          <a:p>
            <a:pPr marL="146050" indent="0" algn="ctr">
              <a:buNone/>
            </a:pPr>
            <a:r>
              <a:rPr lang="en-US" sz="2100" dirty="0">
                <a:effectLst>
                  <a:innerShdw blurRad="63500" dist="50800" dir="13500000">
                    <a:prstClr val="black">
                      <a:alpha val="50000"/>
                    </a:prstClr>
                  </a:innerShdw>
                </a:effectLst>
              </a:rPr>
              <a:t>(From Pia Desideria by Philipp Jakob </a:t>
            </a:r>
            <a:r>
              <a:rPr lang="en-US" sz="2100" dirty="0" err="1">
                <a:effectLst>
                  <a:innerShdw blurRad="63500" dist="50800" dir="13500000">
                    <a:prstClr val="black">
                      <a:alpha val="50000"/>
                    </a:prstClr>
                  </a:innerShdw>
                </a:effectLst>
              </a:rPr>
              <a:t>Spener</a:t>
            </a:r>
            <a:r>
              <a:rPr lang="en-US" sz="2100" dirty="0">
                <a:effectLst>
                  <a:innerShdw blurRad="63500" dist="50800" dir="13500000">
                    <a:prstClr val="black">
                      <a:alpha val="50000"/>
                    </a:prstClr>
                  </a:innerShdw>
                </a:effectLst>
              </a:rPr>
              <a:t>)</a:t>
            </a:r>
          </a:p>
          <a:p>
            <a:pPr marL="146050" indent="0">
              <a:lnSpc>
                <a:spcPct val="100000"/>
              </a:lnSpc>
              <a:buNone/>
            </a:pPr>
            <a:endParaRPr lang="en-US" sz="2400" u="sng" dirty="0">
              <a:effectLst>
                <a:innerShdw blurRad="63500" dist="50800" dir="13500000">
                  <a:prstClr val="black">
                    <a:alpha val="50000"/>
                  </a:prstClr>
                </a:innerShdw>
              </a:effectLst>
            </a:endParaRPr>
          </a:p>
          <a:p>
            <a:pPr marL="603250" indent="-457200">
              <a:lnSpc>
                <a:spcPct val="100000"/>
              </a:lnSpc>
              <a:buAutoNum type="arabicPeriod"/>
            </a:pPr>
            <a:r>
              <a:rPr lang="en-US" sz="2400" dirty="0">
                <a:effectLst>
                  <a:innerShdw blurRad="63500" dist="50800" dir="13500000">
                    <a:prstClr val="black">
                      <a:alpha val="50000"/>
                    </a:prstClr>
                  </a:innerShdw>
                </a:effectLst>
              </a:rPr>
              <a:t>Reemphasize the study of Scripture</a:t>
            </a:r>
          </a:p>
          <a:p>
            <a:pPr marL="603250" indent="-457200">
              <a:lnSpc>
                <a:spcPct val="100000"/>
              </a:lnSpc>
              <a:buAutoNum type="arabicPeriod"/>
            </a:pPr>
            <a:r>
              <a:rPr lang="en-US" sz="2400" dirty="0">
                <a:effectLst>
                  <a:innerShdw blurRad="63500" dist="50800" dir="13500000">
                    <a:prstClr val="black">
                      <a:alpha val="50000"/>
                    </a:prstClr>
                  </a:innerShdw>
                </a:effectLst>
              </a:rPr>
              <a:t>Renewal of the church requires active involvement and concern of laity.</a:t>
            </a:r>
          </a:p>
          <a:p>
            <a:pPr marL="603250" indent="-457200">
              <a:lnSpc>
                <a:spcPct val="100000"/>
              </a:lnSpc>
              <a:buAutoNum type="arabicPeriod"/>
            </a:pPr>
            <a:r>
              <a:rPr lang="en-US" sz="2400" dirty="0">
                <a:effectLst>
                  <a:innerShdw blurRad="63500" dist="50800" dir="13500000">
                    <a:prstClr val="black">
                      <a:alpha val="50000"/>
                    </a:prstClr>
                  </a:innerShdw>
                </a:effectLst>
              </a:rPr>
              <a:t>More emphasis on evangelical zeal</a:t>
            </a:r>
          </a:p>
          <a:p>
            <a:pPr marL="603250" indent="-457200">
              <a:lnSpc>
                <a:spcPct val="100000"/>
              </a:lnSpc>
              <a:buAutoNum type="arabicPeriod"/>
            </a:pPr>
            <a:r>
              <a:rPr lang="en-US" sz="2400" dirty="0">
                <a:effectLst>
                  <a:innerShdw blurRad="63500" dist="50800" dir="13500000">
                    <a:prstClr val="black">
                      <a:alpha val="50000"/>
                    </a:prstClr>
                  </a:innerShdw>
                </a:effectLst>
              </a:rPr>
              <a:t>Practical focus on Christian living rather than intellectual acumen.</a:t>
            </a:r>
          </a:p>
          <a:p>
            <a:pPr marL="603250" indent="-457200">
              <a:lnSpc>
                <a:spcPct val="100000"/>
              </a:lnSpc>
              <a:buAutoNum type="arabicPeriod"/>
            </a:pPr>
            <a:r>
              <a:rPr lang="en-US" sz="2400" dirty="0">
                <a:effectLst>
                  <a:innerShdw blurRad="63500" dist="50800" dir="13500000">
                    <a:prstClr val="black">
                      <a:alpha val="50000"/>
                    </a:prstClr>
                  </a:innerShdw>
                </a:effectLst>
              </a:rPr>
              <a:t>Preaching aimed at the salvation of the listener, not simply for instruction or correction.</a:t>
            </a:r>
          </a:p>
          <a:p>
            <a:pPr marL="603250" indent="-457200">
              <a:lnSpc>
                <a:spcPct val="100000"/>
              </a:lnSpc>
              <a:buAutoNum type="arabicPeriod"/>
            </a:pPr>
            <a:r>
              <a:rPr lang="en-US" sz="2400" dirty="0">
                <a:effectLst>
                  <a:innerShdw blurRad="63500" dist="50800" dir="13500000">
                    <a:prstClr val="black">
                      <a:alpha val="50000"/>
                    </a:prstClr>
                  </a:innerShdw>
                </a:effectLst>
              </a:rPr>
              <a:t>Ministerial training should emphasize the development of moral and spiritual qualities in the life of the pastor.</a:t>
            </a:r>
          </a:p>
          <a:p>
            <a:pPr marL="603250" indent="-457200">
              <a:buAutoNum type="arabicPeriod"/>
            </a:pPr>
            <a:endParaRPr lang="en-US" sz="2400" dirty="0">
              <a:effectLst>
                <a:innerShdw blurRad="63500" dist="50800" dir="13500000">
                  <a:prstClr val="black">
                    <a:alpha val="50000"/>
                  </a:prstClr>
                </a:innerShdw>
              </a:effectLst>
            </a:endParaRPr>
          </a:p>
          <a:p>
            <a:pPr marL="146050" indent="0" algn="ctr">
              <a:buNone/>
            </a:pPr>
            <a:endParaRPr lang="en-US" sz="2000" dirty="0">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425065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2772400" y="1454275"/>
            <a:ext cx="4587000" cy="1148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500" dirty="0">
                <a:effectLst>
                  <a:innerShdw blurRad="63500" dist="50800" dir="13500000">
                    <a:prstClr val="black">
                      <a:alpha val="50000"/>
                    </a:prstClr>
                  </a:innerShdw>
                </a:effectLst>
              </a:rPr>
              <a:t>OUR</a:t>
            </a:r>
            <a:r>
              <a:rPr lang="en" dirty="0">
                <a:effectLst>
                  <a:innerShdw blurRad="63500" dist="50800" dir="13500000">
                    <a:prstClr val="black">
                      <a:alpha val="50000"/>
                    </a:prstClr>
                  </a:innerShdw>
                </a:effectLst>
              </a:rPr>
              <a:t> </a:t>
            </a:r>
            <a:r>
              <a:rPr lang="en" sz="3600" dirty="0">
                <a:effectLst>
                  <a:innerShdw blurRad="63500" dist="50800" dir="13500000">
                    <a:prstClr val="black">
                      <a:alpha val="50000"/>
                    </a:prstClr>
                  </a:innerShdw>
                </a:effectLst>
                <a:latin typeface="EB Garamond"/>
                <a:ea typeface="EB Garamond"/>
                <a:cs typeface="EB Garamond"/>
                <a:sym typeface="EB Garamond"/>
              </a:rPr>
              <a:t>MISSION</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sp>
        <p:nvSpPr>
          <p:cNvPr id="82" name="Google Shape;82;p14"/>
          <p:cNvSpPr txBox="1"/>
          <p:nvPr/>
        </p:nvSpPr>
        <p:spPr>
          <a:xfrm>
            <a:off x="2772400" y="2478800"/>
            <a:ext cx="54351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effectLst>
                  <a:innerShdw blurRad="63500" dist="50800" dir="13500000">
                    <a:prstClr val="black">
                      <a:alpha val="50000"/>
                    </a:prstClr>
                  </a:innerShdw>
                </a:effectLst>
                <a:latin typeface="Montserrat"/>
                <a:ea typeface="Montserrat"/>
                <a:cs typeface="Montserrat"/>
                <a:sym typeface="Montserrat"/>
              </a:rPr>
              <a:t>To make disciples of Jesus Christ who </a:t>
            </a:r>
            <a:r>
              <a:rPr lang="en" sz="2400" dirty="0">
                <a:solidFill>
                  <a:srgbClr val="006DB7"/>
                </a:solidFill>
                <a:effectLst>
                  <a:innerShdw blurRad="63500" dist="50800" dir="13500000">
                    <a:prstClr val="black">
                      <a:alpha val="50000"/>
                    </a:prstClr>
                  </a:innerShdw>
                </a:effectLst>
                <a:latin typeface="Montserrat SemiBold"/>
                <a:ea typeface="Montserrat SemiBold"/>
                <a:cs typeface="Montserrat SemiBold"/>
                <a:sym typeface="Montserrat SemiBold"/>
              </a:rPr>
              <a:t>worship passionately</a:t>
            </a:r>
            <a:r>
              <a:rPr lang="en" sz="2400" dirty="0">
                <a:effectLst>
                  <a:innerShdw blurRad="63500" dist="50800" dir="13500000">
                    <a:prstClr val="black">
                      <a:alpha val="50000"/>
                    </a:prstClr>
                  </a:innerShdw>
                </a:effectLst>
                <a:latin typeface="Montserrat"/>
                <a:ea typeface="Montserrat"/>
                <a:cs typeface="Montserrat"/>
                <a:sym typeface="Montserrat"/>
              </a:rPr>
              <a:t>, </a:t>
            </a:r>
            <a:r>
              <a:rPr lang="en" sz="2400" dirty="0">
                <a:solidFill>
                  <a:srgbClr val="006DB7"/>
                </a:solidFill>
                <a:effectLst>
                  <a:innerShdw blurRad="63500" dist="50800" dir="13500000">
                    <a:prstClr val="black">
                      <a:alpha val="50000"/>
                    </a:prstClr>
                  </a:innerShdw>
                </a:effectLst>
                <a:latin typeface="Montserrat SemiBold"/>
                <a:ea typeface="Montserrat SemiBold"/>
                <a:cs typeface="Montserrat SemiBold"/>
                <a:sym typeface="Montserrat SemiBold"/>
              </a:rPr>
              <a:t>love extravagantly</a:t>
            </a:r>
            <a:r>
              <a:rPr lang="en" sz="2400" dirty="0">
                <a:effectLst>
                  <a:innerShdw blurRad="63500" dist="50800" dir="13500000">
                    <a:prstClr val="black">
                      <a:alpha val="50000"/>
                    </a:prstClr>
                  </a:innerShdw>
                </a:effectLst>
                <a:latin typeface="Montserrat"/>
                <a:ea typeface="Montserrat"/>
                <a:cs typeface="Montserrat"/>
                <a:sym typeface="Montserrat"/>
              </a:rPr>
              <a:t>, and </a:t>
            </a:r>
            <a:r>
              <a:rPr lang="en" sz="2400" dirty="0">
                <a:solidFill>
                  <a:srgbClr val="006DB7"/>
                </a:solidFill>
                <a:effectLst>
                  <a:innerShdw blurRad="63500" dist="50800" dir="13500000">
                    <a:prstClr val="black">
                      <a:alpha val="50000"/>
                    </a:prstClr>
                  </a:innerShdw>
                </a:effectLst>
                <a:latin typeface="Montserrat SemiBold"/>
                <a:ea typeface="Montserrat SemiBold"/>
                <a:cs typeface="Montserrat SemiBold"/>
                <a:sym typeface="Montserrat SemiBold"/>
              </a:rPr>
              <a:t>witness boldly</a:t>
            </a:r>
            <a:r>
              <a:rPr lang="en" sz="2400" dirty="0">
                <a:effectLst>
                  <a:innerShdw blurRad="63500" dist="50800" dir="13500000">
                    <a:prstClr val="black">
                      <a:alpha val="50000"/>
                    </a:prstClr>
                  </a:innerShdw>
                </a:effectLst>
                <a:latin typeface="Montserrat"/>
                <a:ea typeface="Montserrat"/>
                <a:cs typeface="Montserrat"/>
                <a:sym typeface="Montserrat"/>
              </a:rPr>
              <a:t>.</a:t>
            </a:r>
            <a:endParaRPr sz="2400" dirty="0">
              <a:effectLst>
                <a:innerShdw blurRad="63500" dist="50800" dir="13500000">
                  <a:prstClr val="black">
                    <a:alpha val="50000"/>
                  </a:prstClr>
                </a:innerShdw>
              </a:effectLst>
              <a:latin typeface="Montserrat"/>
              <a:ea typeface="Montserrat"/>
              <a:cs typeface="Montserrat"/>
              <a:sym typeface="Montserrat"/>
            </a:endParaRPr>
          </a:p>
        </p:txBody>
      </p:sp>
      <p:cxnSp>
        <p:nvCxnSpPr>
          <p:cNvPr id="83" name="Google Shape;83;p14"/>
          <p:cNvCxnSpPr/>
          <p:nvPr/>
        </p:nvCxnSpPr>
        <p:spPr>
          <a:xfrm>
            <a:off x="2600000" y="2324550"/>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70623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854294" y="797912"/>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effectLst>
                  <a:innerShdw blurRad="63500" dist="50800" dir="13500000">
                    <a:prstClr val="black">
                      <a:alpha val="50000"/>
                    </a:prstClr>
                  </a:innerShdw>
                </a:effectLst>
              </a:rPr>
              <a:t>OUR</a:t>
            </a:r>
            <a:r>
              <a:rPr lang="en" dirty="0">
                <a:effectLst>
                  <a:innerShdw blurRad="63500" dist="50800" dir="13500000">
                    <a:prstClr val="black">
                      <a:alpha val="50000"/>
                    </a:prstClr>
                  </a:innerShdw>
                </a:effectLst>
              </a:rPr>
              <a:t> </a:t>
            </a:r>
            <a:r>
              <a:rPr lang="en" sz="3600" dirty="0">
                <a:effectLst>
                  <a:innerShdw blurRad="63500" dist="50800" dir="13500000">
                    <a:prstClr val="black">
                      <a:alpha val="50000"/>
                    </a:prstClr>
                  </a:innerShdw>
                </a:effectLst>
                <a:latin typeface="EB Garamond"/>
                <a:ea typeface="EB Garamond"/>
                <a:cs typeface="EB Garamond"/>
                <a:sym typeface="EB Garamond"/>
              </a:rPr>
              <a:t>VISION</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sp>
        <p:nvSpPr>
          <p:cNvPr id="89" name="Google Shape;89;p15"/>
          <p:cNvSpPr txBox="1"/>
          <p:nvPr/>
        </p:nvSpPr>
        <p:spPr>
          <a:xfrm>
            <a:off x="875886" y="1666331"/>
            <a:ext cx="5982114" cy="32624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effectLst>
                  <a:innerShdw blurRad="63500" dist="50800" dir="13500000">
                    <a:prstClr val="black">
                      <a:alpha val="50000"/>
                    </a:prstClr>
                  </a:innerShdw>
                </a:effectLst>
                <a:latin typeface="Montserrat"/>
                <a:ea typeface="Montserrat"/>
                <a:cs typeface="Montserrat"/>
                <a:sym typeface="Montserrat"/>
              </a:rPr>
              <a:t>To join God in a journey of bringing new life, reconciliation, and the presence of Christ to all people, and to helping each person reflect the character of Christ.</a:t>
            </a:r>
          </a:p>
          <a:p>
            <a:pPr marL="0" lvl="0" indent="0" algn="l" rtl="0">
              <a:spcBef>
                <a:spcPts val="0"/>
              </a:spcBef>
              <a:spcAft>
                <a:spcPts val="0"/>
              </a:spcAft>
              <a:buNone/>
            </a:pPr>
            <a:endParaRPr lang="en" sz="2000" dirty="0">
              <a:effectLst>
                <a:innerShdw blurRad="63500" dist="50800" dir="13500000">
                  <a:prstClr val="black">
                    <a:alpha val="50000"/>
                  </a:prstClr>
                </a:innerShdw>
              </a:effectLst>
              <a:latin typeface="Montserrat"/>
              <a:ea typeface="Montserrat"/>
              <a:cs typeface="Montserrat"/>
              <a:sym typeface="Montserrat"/>
            </a:endParaRPr>
          </a:p>
          <a:p>
            <a:r>
              <a:rPr lang="en-US" sz="2000" dirty="0">
                <a:effectLst>
                  <a:innerShdw blurRad="63500" dist="50800" dir="13500000">
                    <a:prstClr val="black">
                      <a:alpha val="50000"/>
                    </a:prstClr>
                  </a:innerShdw>
                </a:effectLst>
                <a:latin typeface="Montserrat" pitchFamily="2" charset="77"/>
              </a:rPr>
              <a:t>To be a global church that recognizes and deploys the gifts and contributions of each part of the church, working as partners in the gospel with equal voice and leadership.</a:t>
            </a:r>
          </a:p>
          <a:p>
            <a:pPr marL="0" lvl="0" indent="0" algn="l" rtl="0">
              <a:spcBef>
                <a:spcPts val="0"/>
              </a:spcBef>
              <a:spcAft>
                <a:spcPts val="0"/>
              </a:spcAft>
              <a:buNone/>
            </a:pPr>
            <a:endParaRPr sz="2000" dirty="0">
              <a:latin typeface="Montserrat"/>
              <a:ea typeface="Montserrat"/>
              <a:cs typeface="Montserrat"/>
              <a:sym typeface="Montserrat"/>
            </a:endParaRPr>
          </a:p>
        </p:txBody>
      </p:sp>
      <p:cxnSp>
        <p:nvCxnSpPr>
          <p:cNvPr id="90" name="Google Shape;90;p15"/>
          <p:cNvCxnSpPr/>
          <p:nvPr/>
        </p:nvCxnSpPr>
        <p:spPr>
          <a:xfrm>
            <a:off x="1854294" y="1422286"/>
            <a:ext cx="1002600" cy="0"/>
          </a:xfrm>
          <a:prstGeom prst="straightConnector1">
            <a:avLst/>
          </a:prstGeom>
          <a:noFill/>
          <a:ln w="9525" cap="flat" cmpd="sng">
            <a:solidFill>
              <a:srgbClr val="ECAD2F"/>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2181052" y="755551"/>
            <a:ext cx="4587000" cy="73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dirty="0">
                <a:effectLst>
                  <a:innerShdw blurRad="63500" dist="50800" dir="13500000">
                    <a:prstClr val="black">
                      <a:alpha val="50000"/>
                    </a:prstClr>
                  </a:innerShdw>
                </a:effectLst>
              </a:rPr>
              <a:t>CORE</a:t>
            </a:r>
            <a:r>
              <a:rPr lang="en" dirty="0">
                <a:effectLst>
                  <a:innerShdw blurRad="63500" dist="50800" dir="13500000">
                    <a:prstClr val="black">
                      <a:alpha val="50000"/>
                    </a:prstClr>
                  </a:innerShdw>
                </a:effectLst>
              </a:rPr>
              <a:t> </a:t>
            </a:r>
            <a:r>
              <a:rPr lang="en" sz="3600" dirty="0">
                <a:effectLst>
                  <a:innerShdw blurRad="63500" dist="50800" dir="13500000">
                    <a:prstClr val="black">
                      <a:alpha val="50000"/>
                    </a:prstClr>
                  </a:innerShdw>
                </a:effectLst>
                <a:latin typeface="EB Garamond"/>
                <a:ea typeface="EB Garamond"/>
                <a:cs typeface="EB Garamond"/>
                <a:sym typeface="EB Garamond"/>
              </a:rPr>
              <a:t>CONFESSIONS</a:t>
            </a:r>
            <a:endParaRPr sz="3600" dirty="0">
              <a:effectLst>
                <a:innerShdw blurRad="63500" dist="50800" dir="13500000">
                  <a:prstClr val="black">
                    <a:alpha val="50000"/>
                  </a:prstClr>
                </a:innerShdw>
              </a:effectLst>
              <a:latin typeface="EB Garamond"/>
              <a:ea typeface="EB Garamond"/>
              <a:cs typeface="EB Garamond"/>
              <a:sym typeface="EB Garamond"/>
            </a:endParaRPr>
          </a:p>
        </p:txBody>
      </p:sp>
      <p:sp>
        <p:nvSpPr>
          <p:cNvPr id="89" name="Google Shape;89;p15"/>
          <p:cNvSpPr txBox="1"/>
          <p:nvPr/>
        </p:nvSpPr>
        <p:spPr>
          <a:xfrm>
            <a:off x="1033387" y="1595972"/>
            <a:ext cx="5435100" cy="2646848"/>
          </a:xfrm>
          <a:prstGeom prst="rect">
            <a:avLst/>
          </a:prstGeom>
          <a:noFill/>
          <a:ln>
            <a:noFill/>
          </a:ln>
        </p:spPr>
        <p:txBody>
          <a:bodyPr spcFirstLastPara="1" wrap="square" lIns="91425" tIns="91425" rIns="91425" bIns="91425" anchor="t" anchorCtr="0">
            <a:spAutoFit/>
          </a:bodyPr>
          <a:lstStyle/>
          <a:p>
            <a:r>
              <a:rPr lang="en-US" sz="2000" b="1"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The Global Methodist Church </a:t>
            </a: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is committed to theological alignment founded on the tenets of the Christian faith in the Wesleyan Tradition.</a:t>
            </a:r>
          </a:p>
          <a:p>
            <a:endPar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endParaRPr>
          </a:p>
          <a:p>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 Submitted to the Lordship of Jesus Christ and the primacy and authority of Scripture.</a:t>
            </a:r>
            <a:endParaRPr sz="2000" dirty="0">
              <a:effectLst>
                <a:innerShdw blurRad="63500" dist="50800" dir="13500000">
                  <a:prstClr val="black">
                    <a:alpha val="50000"/>
                  </a:prstClr>
                </a:innerShdw>
              </a:effectLst>
              <a:latin typeface="Montserrat"/>
              <a:ea typeface="Montserrat"/>
              <a:cs typeface="Montserrat"/>
              <a:sym typeface="Montserrat"/>
            </a:endParaRPr>
          </a:p>
        </p:txBody>
      </p:sp>
      <p:cxnSp>
        <p:nvCxnSpPr>
          <p:cNvPr id="90" name="Google Shape;90;p15"/>
          <p:cNvCxnSpPr/>
          <p:nvPr/>
        </p:nvCxnSpPr>
        <p:spPr>
          <a:xfrm>
            <a:off x="2181052" y="1388509"/>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84398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873142" y="345004"/>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dirty="0"/>
              <a:t>Key</a:t>
            </a:r>
            <a:r>
              <a:rPr lang="en" dirty="0"/>
              <a:t> </a:t>
            </a:r>
            <a:r>
              <a:rPr lang="en" sz="3600" dirty="0">
                <a:latin typeface="EB Garamond"/>
                <a:ea typeface="EB Garamond"/>
                <a:cs typeface="EB Garamond"/>
                <a:sym typeface="EB Garamond"/>
              </a:rPr>
              <a:t>Ministry Commitments</a:t>
            </a:r>
            <a:endParaRPr sz="3600" dirty="0">
              <a:latin typeface="EB Garamond"/>
              <a:ea typeface="EB Garamond"/>
              <a:cs typeface="EB Garamond"/>
              <a:sym typeface="EB Garamond"/>
            </a:endParaRPr>
          </a:p>
        </p:txBody>
      </p:sp>
      <p:sp>
        <p:nvSpPr>
          <p:cNvPr id="89" name="Google Shape;89;p15"/>
          <p:cNvSpPr txBox="1"/>
          <p:nvPr/>
        </p:nvSpPr>
        <p:spPr>
          <a:xfrm>
            <a:off x="306583" y="1414979"/>
            <a:ext cx="7027277" cy="3262401"/>
          </a:xfrm>
          <a:prstGeom prst="rect">
            <a:avLst/>
          </a:prstGeom>
          <a:noFill/>
          <a:ln>
            <a:noFill/>
          </a:ln>
        </p:spPr>
        <p:txBody>
          <a:bodyPr spcFirstLastPara="1" wrap="square" lIns="91425" tIns="91425" rIns="91425" bIns="91425" anchor="t" anchorCtr="0">
            <a:spAutoFit/>
          </a:bodyPr>
          <a:lstStyle/>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Consistency in Doctrine rooted and grounded in Scripture</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Unity of Doctrine, Discipline and Mission</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Dependent on the Work of Grace</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Committed to the least, the last and the lost.  An evangelical zeal that results in works of mercy and justice</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Understands that renewal of God’s people leads to revival of the land.  Accountable Discipleship</a:t>
            </a:r>
          </a:p>
          <a:p>
            <a:pPr marL="342900" indent="-342900">
              <a:buFont typeface="Arial" panose="020B0604020202020204" pitchFamily="34" charset="0"/>
              <a:buChar char="•"/>
            </a:pPr>
            <a:endParaRPr sz="2000" dirty="0">
              <a:latin typeface="Montserrat"/>
              <a:ea typeface="Montserrat"/>
              <a:cs typeface="Montserrat"/>
              <a:sym typeface="Montserrat"/>
            </a:endParaRPr>
          </a:p>
        </p:txBody>
      </p:sp>
      <p:cxnSp>
        <p:nvCxnSpPr>
          <p:cNvPr id="90" name="Google Shape;90;p15"/>
          <p:cNvCxnSpPr/>
          <p:nvPr/>
        </p:nvCxnSpPr>
        <p:spPr>
          <a:xfrm>
            <a:off x="1700742" y="921979"/>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35973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 calcmode="lin" valueType="num">
                                      <p:cBhvr additive="base">
                                        <p:cTn id="7"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
                                            <p:txEl>
                                              <p:pRg st="1" end="1"/>
                                            </p:txEl>
                                          </p:spTgt>
                                        </p:tgtEl>
                                        <p:attrNameLst>
                                          <p:attrName>style.visibility</p:attrName>
                                        </p:attrNameLst>
                                      </p:cBhvr>
                                      <p:to>
                                        <p:strVal val="visible"/>
                                      </p:to>
                                    </p:set>
                                    <p:anim calcmode="lin" valueType="num">
                                      <p:cBhvr additive="base">
                                        <p:cTn id="13" dur="500" fill="hold"/>
                                        <p:tgtEl>
                                          <p:spTgt spid="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
                                            <p:txEl>
                                              <p:pRg st="2" end="2"/>
                                            </p:txEl>
                                          </p:spTgt>
                                        </p:tgtEl>
                                        <p:attrNameLst>
                                          <p:attrName>style.visibility</p:attrName>
                                        </p:attrNameLst>
                                      </p:cBhvr>
                                      <p:to>
                                        <p:strVal val="visible"/>
                                      </p:to>
                                    </p:set>
                                    <p:anim calcmode="lin" valueType="num">
                                      <p:cBhvr additive="base">
                                        <p:cTn id="19"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
                                            <p:txEl>
                                              <p:pRg st="3" end="3"/>
                                            </p:txEl>
                                          </p:spTgt>
                                        </p:tgtEl>
                                        <p:attrNameLst>
                                          <p:attrName>style.visibility</p:attrName>
                                        </p:attrNameLst>
                                      </p:cBhvr>
                                      <p:to>
                                        <p:strVal val="visible"/>
                                      </p:to>
                                    </p:set>
                                    <p:anim calcmode="lin" valueType="num">
                                      <p:cBhvr additive="base">
                                        <p:cTn id="25" dur="500" fill="hold"/>
                                        <p:tgtEl>
                                          <p:spTgt spid="8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9">
                                            <p:txEl>
                                              <p:pRg st="4" end="4"/>
                                            </p:txEl>
                                          </p:spTgt>
                                        </p:tgtEl>
                                        <p:attrNameLst>
                                          <p:attrName>style.visibility</p:attrName>
                                        </p:attrNameLst>
                                      </p:cBhvr>
                                      <p:to>
                                        <p:strVal val="visible"/>
                                      </p:to>
                                    </p:set>
                                    <p:anim calcmode="lin" valueType="num">
                                      <p:cBhvr additive="base">
                                        <p:cTn id="31"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873142" y="345004"/>
            <a:ext cx="4587000" cy="739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00" dirty="0"/>
              <a:t>Key</a:t>
            </a:r>
            <a:r>
              <a:rPr lang="en" dirty="0"/>
              <a:t> </a:t>
            </a:r>
            <a:r>
              <a:rPr lang="en" sz="3600" dirty="0">
                <a:latin typeface="EB Garamond"/>
                <a:ea typeface="EB Garamond"/>
                <a:cs typeface="EB Garamond"/>
                <a:sym typeface="EB Garamond"/>
              </a:rPr>
              <a:t>Ministry Commitments</a:t>
            </a:r>
            <a:endParaRPr sz="3600" dirty="0">
              <a:latin typeface="EB Garamond"/>
              <a:ea typeface="EB Garamond"/>
              <a:cs typeface="EB Garamond"/>
              <a:sym typeface="EB Garamond"/>
            </a:endParaRPr>
          </a:p>
        </p:txBody>
      </p:sp>
      <p:sp>
        <p:nvSpPr>
          <p:cNvPr id="89" name="Google Shape;89;p15"/>
          <p:cNvSpPr txBox="1"/>
          <p:nvPr/>
        </p:nvSpPr>
        <p:spPr>
          <a:xfrm>
            <a:off x="306583" y="1414979"/>
            <a:ext cx="7027277" cy="3570178"/>
          </a:xfrm>
          <a:prstGeom prst="rect">
            <a:avLst/>
          </a:prstGeom>
          <a:noFill/>
          <a:ln>
            <a:noFill/>
          </a:ln>
        </p:spPr>
        <p:txBody>
          <a:bodyPr spcFirstLastPara="1" wrap="square" lIns="91425" tIns="91425" rIns="91425" bIns="91425" anchor="t" anchorCtr="0">
            <a:spAutoFit/>
          </a:bodyPr>
          <a:lstStyle/>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Mission of making disciples is lived out at the local church level.   </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Creates a culture of call and a culture of planting.</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Recognizes God’s call and the Spirit’s gifting on men, women, children, teenagers, persons of color and different ethnicities.</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Measures fruit not resumes</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Accountability to the mission</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Accountable episcopacy</a:t>
            </a:r>
          </a:p>
          <a:p>
            <a:pPr marL="342900" indent="-342900">
              <a:buFont typeface="Arial" panose="020B0604020202020204" pitchFamily="34" charset="0"/>
              <a:buChar char="•"/>
            </a:pPr>
            <a:r>
              <a:rPr lang="en-US" sz="2000" dirty="0">
                <a:solidFill>
                  <a:srgbClr val="333333"/>
                </a:solidFill>
                <a:effectLst>
                  <a:innerShdw blurRad="63500" dist="50800" dir="13500000">
                    <a:prstClr val="black">
                      <a:alpha val="50000"/>
                    </a:prstClr>
                  </a:innerShdw>
                </a:effectLst>
                <a:latin typeface="Montserrat" pitchFamily="2" charset="77"/>
                <a:ea typeface="Calibri" panose="020F0502020204030204" pitchFamily="34" charset="0"/>
                <a:cs typeface="Times New Roman" panose="02020603050405020304" pitchFamily="18" charset="0"/>
              </a:rPr>
              <a:t>Dependent on the Holy Spirit and Global in nature</a:t>
            </a:r>
          </a:p>
          <a:p>
            <a:pPr marL="342900" indent="-342900">
              <a:buFont typeface="Arial" panose="020B0604020202020204" pitchFamily="34" charset="0"/>
              <a:buChar char="•"/>
            </a:pPr>
            <a:endParaRPr sz="2000" dirty="0">
              <a:latin typeface="Montserrat"/>
              <a:ea typeface="Montserrat"/>
              <a:cs typeface="Montserrat"/>
              <a:sym typeface="Montserrat"/>
            </a:endParaRPr>
          </a:p>
        </p:txBody>
      </p:sp>
      <p:cxnSp>
        <p:nvCxnSpPr>
          <p:cNvPr id="90" name="Google Shape;90;p15"/>
          <p:cNvCxnSpPr/>
          <p:nvPr/>
        </p:nvCxnSpPr>
        <p:spPr>
          <a:xfrm>
            <a:off x="1700742" y="921979"/>
            <a:ext cx="1002600" cy="0"/>
          </a:xfrm>
          <a:prstGeom prst="straightConnector1">
            <a:avLst/>
          </a:prstGeom>
          <a:noFill/>
          <a:ln w="9525" cap="flat" cmpd="sng">
            <a:solidFill>
              <a:srgbClr val="ECAD2F"/>
            </a:solidFill>
            <a:prstDash val="solid"/>
            <a:round/>
            <a:headEnd type="none" w="med" len="med"/>
            <a:tailEnd type="none" w="med" len="med"/>
          </a:ln>
        </p:spPr>
      </p:cxnSp>
    </p:spTree>
    <p:extLst>
      <p:ext uri="{BB962C8B-B14F-4D97-AF65-F5344CB8AC3E}">
        <p14:creationId xmlns:p14="http://schemas.microsoft.com/office/powerpoint/2010/main" val="28522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 calcmode="lin" valueType="num">
                                      <p:cBhvr additive="base">
                                        <p:cTn id="7"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
                                            <p:txEl>
                                              <p:pRg st="1" end="1"/>
                                            </p:txEl>
                                          </p:spTgt>
                                        </p:tgtEl>
                                        <p:attrNameLst>
                                          <p:attrName>style.visibility</p:attrName>
                                        </p:attrNameLst>
                                      </p:cBhvr>
                                      <p:to>
                                        <p:strVal val="visible"/>
                                      </p:to>
                                    </p:set>
                                    <p:anim calcmode="lin" valueType="num">
                                      <p:cBhvr additive="base">
                                        <p:cTn id="13" dur="500" fill="hold"/>
                                        <p:tgtEl>
                                          <p:spTgt spid="8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
                                            <p:txEl>
                                              <p:pRg st="2" end="2"/>
                                            </p:txEl>
                                          </p:spTgt>
                                        </p:tgtEl>
                                        <p:attrNameLst>
                                          <p:attrName>style.visibility</p:attrName>
                                        </p:attrNameLst>
                                      </p:cBhvr>
                                      <p:to>
                                        <p:strVal val="visible"/>
                                      </p:to>
                                    </p:set>
                                    <p:anim calcmode="lin" valueType="num">
                                      <p:cBhvr additive="base">
                                        <p:cTn id="19" dur="500" fill="hold"/>
                                        <p:tgtEl>
                                          <p:spTgt spid="8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
                                            <p:txEl>
                                              <p:pRg st="3" end="3"/>
                                            </p:txEl>
                                          </p:spTgt>
                                        </p:tgtEl>
                                        <p:attrNameLst>
                                          <p:attrName>style.visibility</p:attrName>
                                        </p:attrNameLst>
                                      </p:cBhvr>
                                      <p:to>
                                        <p:strVal val="visible"/>
                                      </p:to>
                                    </p:set>
                                    <p:anim calcmode="lin" valueType="num">
                                      <p:cBhvr additive="base">
                                        <p:cTn id="25" dur="500" fill="hold"/>
                                        <p:tgtEl>
                                          <p:spTgt spid="8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9">
                                            <p:txEl>
                                              <p:pRg st="4" end="4"/>
                                            </p:txEl>
                                          </p:spTgt>
                                        </p:tgtEl>
                                        <p:attrNameLst>
                                          <p:attrName>style.visibility</p:attrName>
                                        </p:attrNameLst>
                                      </p:cBhvr>
                                      <p:to>
                                        <p:strVal val="visible"/>
                                      </p:to>
                                    </p:set>
                                    <p:anim calcmode="lin" valueType="num">
                                      <p:cBhvr additive="base">
                                        <p:cTn id="31" dur="500" fill="hold"/>
                                        <p:tgtEl>
                                          <p:spTgt spid="8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9">
                                            <p:txEl>
                                              <p:pRg st="5" end="5"/>
                                            </p:txEl>
                                          </p:spTgt>
                                        </p:tgtEl>
                                        <p:attrNameLst>
                                          <p:attrName>style.visibility</p:attrName>
                                        </p:attrNameLst>
                                      </p:cBhvr>
                                      <p:to>
                                        <p:strVal val="visible"/>
                                      </p:to>
                                    </p:set>
                                    <p:anim calcmode="lin" valueType="num">
                                      <p:cBhvr additive="base">
                                        <p:cTn id="37" dur="500" fill="hold"/>
                                        <p:tgtEl>
                                          <p:spTgt spid="8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9">
                                            <p:txEl>
                                              <p:pRg st="6" end="6"/>
                                            </p:txEl>
                                          </p:spTgt>
                                        </p:tgtEl>
                                        <p:attrNameLst>
                                          <p:attrName>style.visibility</p:attrName>
                                        </p:attrNameLst>
                                      </p:cBhvr>
                                      <p:to>
                                        <p:strVal val="visible"/>
                                      </p:to>
                                    </p:set>
                                    <p:anim calcmode="lin" valueType="num">
                                      <p:cBhvr additive="base">
                                        <p:cTn id="43" dur="500" fill="hold"/>
                                        <p:tgtEl>
                                          <p:spTgt spid="8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2054</Words>
  <Application>Microsoft Office PowerPoint</Application>
  <PresentationFormat>On-screen Show (16:9)</PresentationFormat>
  <Paragraphs>120</Paragraphs>
  <Slides>29</Slides>
  <Notes>20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Calibri</vt:lpstr>
      <vt:lpstr>Lato</vt:lpstr>
      <vt:lpstr>EB Garamond</vt:lpstr>
      <vt:lpstr>EB Garamond SemiBold</vt:lpstr>
      <vt:lpstr>Montserrat</vt:lpstr>
      <vt:lpstr>Montserrat SemiBold</vt:lpstr>
      <vt:lpstr>Arial</vt:lpstr>
      <vt:lpstr>Focus</vt:lpstr>
      <vt:lpstr>A WARM HEARTED, HOLY SPIRIT INSPIRED CHURCH</vt:lpstr>
      <vt:lpstr>PowerPoint Presentation</vt:lpstr>
      <vt:lpstr>PowerPoint Presentation</vt:lpstr>
      <vt:lpstr>PowerPoint Presentation</vt:lpstr>
      <vt:lpstr>OUR MISSION</vt:lpstr>
      <vt:lpstr>OUR VISION</vt:lpstr>
      <vt:lpstr>CORE CONFESSIONS</vt:lpstr>
      <vt:lpstr>Key Ministry Commitments</vt:lpstr>
      <vt:lpstr>Key Ministry Commitments</vt:lpstr>
      <vt:lpstr>ORGANIZATIONAL DISTINCTIVE</vt:lpstr>
      <vt:lpstr>MISSIONAL PRIORITIES</vt:lpstr>
      <vt:lpstr>BIBLICAL TEACHING</vt:lpstr>
      <vt:lpstr>TRANSFORMATIONAL DISCIPLESHIP</vt:lpstr>
      <vt:lpstr>MULTIPLICATION</vt:lpstr>
      <vt:lpstr>MINISTRY TO ALL PEOPLE</vt:lpstr>
      <vt:lpstr>GLOBAL PARTNERS</vt:lpstr>
      <vt:lpstr>STRUCTURE AND PRACTICES</vt:lpstr>
      <vt:lpstr>CONNECTIONAL FUNDING</vt:lpstr>
      <vt:lpstr>CONNECTIONAL FUNDING</vt:lpstr>
      <vt:lpstr>CONNECTIONAL FUNDING</vt:lpstr>
      <vt:lpstr>CONNECTIONAL FUNDING</vt:lpstr>
      <vt:lpstr>Why Join Another Denomination?</vt:lpstr>
      <vt:lpstr>Purpose of Connection</vt:lpstr>
      <vt:lpstr>Primary Tasks of Connection</vt:lpstr>
      <vt:lpstr>Primary Tasks of Connection</vt:lpstr>
      <vt:lpstr>JOINING THE GLOBAL METHODIST CHURCH</vt:lpstr>
      <vt:lpstr>MEMBERS JOIN 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WARM HEARTED, HOLY SPIRIT INSPIRED CHURCH</dc:title>
  <dc:creator>tmarcus</dc:creator>
  <cp:lastModifiedBy>Thom Bowsher</cp:lastModifiedBy>
  <cp:revision>12</cp:revision>
  <cp:lastPrinted>2022-03-22T19:06:50Z</cp:lastPrinted>
  <dcterms:modified xsi:type="dcterms:W3CDTF">2023-04-24T17:28:41Z</dcterms:modified>
</cp:coreProperties>
</file>